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1"/>
    <p:sldMasterId id="2147483699" r:id="rId2"/>
  </p:sldMasterIdLst>
  <p:notesMasterIdLst>
    <p:notesMasterId r:id="rId29"/>
  </p:notesMasterIdLst>
  <p:sldIdLst>
    <p:sldId id="398" r:id="rId3"/>
    <p:sldId id="399" r:id="rId4"/>
    <p:sldId id="400" r:id="rId5"/>
    <p:sldId id="882" r:id="rId6"/>
    <p:sldId id="883" r:id="rId7"/>
    <p:sldId id="873" r:id="rId8"/>
    <p:sldId id="884" r:id="rId9"/>
    <p:sldId id="874" r:id="rId10"/>
    <p:sldId id="885" r:id="rId11"/>
    <p:sldId id="886" r:id="rId12"/>
    <p:sldId id="887" r:id="rId13"/>
    <p:sldId id="888" r:id="rId14"/>
    <p:sldId id="875" r:id="rId15"/>
    <p:sldId id="889" r:id="rId16"/>
    <p:sldId id="890" r:id="rId17"/>
    <p:sldId id="891" r:id="rId18"/>
    <p:sldId id="2969" r:id="rId19"/>
    <p:sldId id="2970" r:id="rId20"/>
    <p:sldId id="2972" r:id="rId21"/>
    <p:sldId id="2971" r:id="rId22"/>
    <p:sldId id="2973" r:id="rId23"/>
    <p:sldId id="877" r:id="rId24"/>
    <p:sldId id="2975" r:id="rId25"/>
    <p:sldId id="870" r:id="rId26"/>
    <p:sldId id="881" r:id="rId27"/>
    <p:sldId id="812" r:id="rId28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145B"/>
    <a:srgbClr val="ED265B"/>
    <a:srgbClr val="5B9BD5"/>
    <a:srgbClr val="A5A5A5"/>
    <a:srgbClr val="F58BA7"/>
    <a:srgbClr val="ED7D31"/>
    <a:srgbClr val="4472C4"/>
    <a:srgbClr val="7B83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Estilo E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03447BB-5D67-496B-8E87-E561075AD55C}" styleName="Estilo Escuro 1 - Ênfase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Estilo Mé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CAF9ED-07DC-4A11-8D7F-57B35C25682E}" styleName="Estilo Médio 1 - Ênfas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94632" autoAdjust="0"/>
  </p:normalViewPr>
  <p:slideViewPr>
    <p:cSldViewPr>
      <p:cViewPr varScale="1">
        <p:scale>
          <a:sx n="82" d="100"/>
          <a:sy n="82" d="100"/>
        </p:scale>
        <p:origin x="1277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5E1ED-E65E-440E-8A4B-5F5DC973F79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942CD-4DA8-49D4-9C3A-BA5FFA83272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4017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IEEE-488" TargetMode="External"/><Relationship Id="rId3" Type="http://schemas.openxmlformats.org/officeDocument/2006/relationships/hyperlink" Target="https://pt.wikipedia.org/wiki/Industry_Standard_Architecture" TargetMode="External"/><Relationship Id="rId7" Type="http://schemas.openxmlformats.org/officeDocument/2006/relationships/hyperlink" Target="https://pt.wikipedia.org/wiki/Front_side_bu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iki/Peripheral_Component_Interconnect" TargetMode="External"/><Relationship Id="rId5" Type="http://schemas.openxmlformats.org/officeDocument/2006/relationships/hyperlink" Target="https://pt.wikipedia.org/wiki/SCSI" TargetMode="External"/><Relationship Id="rId4" Type="http://schemas.openxmlformats.org/officeDocument/2006/relationships/hyperlink" Target="https://pt.wikipedia.org/wiki/ATA" TargetMode="External"/></Relationships>
</file>

<file path=ppt/notesSlides/_rels/notes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8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9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10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Bom boa noite gente, hoje vamos focar mais na parte prática.</a:t>
            </a:r>
          </a:p>
          <a:p>
            <a:endParaRPr lang="pt-BR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Como na semana passada a gente não conseguiu montar aos projetos, a gente vai dedicar aqui praticamente toda aula para montar os projetinhos e tirar dúvidas e explicar como eles funcionam, então primeiro a gente vai voltar lá na aula 4 né, e eu queria que vocês montassem para essa aula o semáforo com um botão né vamos entender lá que tá funcionando o que ele tá fazendo.</a:t>
            </a:r>
          </a:p>
          <a:p>
            <a:endParaRPr lang="pt-BR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Tá em seguida tá a gente vai montar o projetinho 6 tá bom que é o é a sequência de leds controlada por um potenciômetro eu vou explicar para vocês o que acontece. Por fim, a gente vai monta os projetos 7, 8 e 9, mas se não der tempo, vamos pelo menos montar o projeto 7 e 8 e o 9 fica para casa.</a:t>
            </a:r>
          </a:p>
          <a:p>
            <a:endParaRPr lang="pt-BR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Vamos pegar os kits. 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1201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buFont typeface="+mj-lt"/>
              <a:buAutoNum type="arabicPeriod"/>
            </a:pPr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Full-duplex</a:t>
            </a:r>
          </a:p>
          <a:p>
            <a:pPr algn="just"/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Indica que o dispositivo pode transmitir e receber dados ao mesmo tempo.</a:t>
            </a:r>
          </a:p>
          <a:p>
            <a:pPr algn="just">
              <a:buFont typeface="+mj-lt"/>
              <a:buAutoNum type="arabicPeriod"/>
            </a:pPr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Half-duplex</a:t>
            </a:r>
          </a:p>
          <a:p>
            <a:pPr algn="just"/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O dispositivo que comunica dessa forma pode enviar ou receber mas não executa essas funções simultaneamente.</a:t>
            </a:r>
          </a:p>
          <a:p>
            <a:pPr algn="just">
              <a:buFont typeface="+mj-lt"/>
              <a:buAutoNum type="arabicPeriod"/>
            </a:pPr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Simplex</a:t>
            </a:r>
          </a:p>
          <a:p>
            <a:pPr algn="just"/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Se trata de dispositivos que sua comunicação é unidirecional, ou seja, apenas efetua o envio ou recebimento.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1978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buFont typeface="+mj-lt"/>
              <a:buAutoNum type="arabicPeriod"/>
            </a:pPr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Full-duplex</a:t>
            </a:r>
          </a:p>
          <a:p>
            <a:pPr algn="just"/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Indica que o dispositivo pode transmitir e receber dados ao mesmo tempo.</a:t>
            </a:r>
          </a:p>
          <a:p>
            <a:pPr algn="just">
              <a:buFont typeface="+mj-lt"/>
              <a:buAutoNum type="arabicPeriod"/>
            </a:pPr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Half-duplex</a:t>
            </a:r>
          </a:p>
          <a:p>
            <a:pPr algn="just"/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O dispositivo que comunica dessa forma pode enviar ou receber mas não executa essas funções simultaneamente.</a:t>
            </a:r>
          </a:p>
          <a:p>
            <a:pPr algn="just">
              <a:buFont typeface="+mj-lt"/>
              <a:buAutoNum type="arabicPeriod"/>
            </a:pPr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Simplex</a:t>
            </a:r>
          </a:p>
          <a:p>
            <a:pPr algn="just"/>
            <a:r>
              <a:rPr lang="pt-BR" b="0" i="0" dirty="0">
                <a:solidFill>
                  <a:srgbClr val="333333"/>
                </a:solidFill>
                <a:effectLst/>
                <a:latin typeface="Red Hat Display"/>
              </a:rPr>
              <a:t>Se trata de dispositivos que sua comunicação é unidirecional, ou seja, apenas efetua o envio ou recebimento.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6212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978578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12873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915477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51773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26229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77236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25714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4043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51286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0832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87862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082226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25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5007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6492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8803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6330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GPIB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Industry Standard Architecture"/>
              </a:rPr>
              <a:t>ISA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 tooltip="ATA"/>
              </a:rPr>
              <a:t>ATA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5" tooltip="SCSI"/>
              </a:rPr>
              <a:t>SCSI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6" tooltip="Peripheral Component Interconnect"/>
              </a:rPr>
              <a:t>PCI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7" tooltip="Front side bus"/>
              </a:rPr>
              <a:t>Front </a:t>
            </a:r>
            <a:r>
              <a:rPr lang="pt-BR" b="0" i="0" u="none" strike="noStrike" dirty="0" err="1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7" tooltip="Front side bus"/>
              </a:rPr>
              <a:t>side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7" tooltip="Front side bus"/>
              </a:rPr>
              <a:t> bus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8" tooltip="IEEE-488"/>
              </a:rPr>
              <a:t>IEEE-488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9347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Código Morse"/>
              </a:rPr>
              <a:t>Código Morse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 tooltip="RS-232"/>
              </a:rPr>
              <a:t>RS-232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(baixa velocidade, implementado em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5" tooltip="Interface serial"/>
              </a:rPr>
              <a:t>portas seriais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RS-422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6" tooltip="RS-485 (página não existe)"/>
              </a:rPr>
              <a:t>RS-485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7" tooltip="Universal Serial Bus"/>
              </a:rPr>
              <a:t>Universal Serial Bus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(velocidade moderada, para a conexão de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8" tooltip="Periférico"/>
              </a:rPr>
              <a:t>periféricos de computador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9" tooltip="FireWire"/>
              </a:rPr>
              <a:t>FireWire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0" tooltip="Ethernet"/>
              </a:rPr>
              <a:t>Ethernet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1" tooltip="Fibre Channel"/>
              </a:rPr>
              <a:t>Fibre </a:t>
            </a:r>
            <a:r>
              <a:rPr lang="pt-BR" b="0" i="0" u="none" strike="noStrike" dirty="0" err="1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1" tooltip="Fibre Channel"/>
              </a:rPr>
              <a:t>Channel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(velocidade alta, para </a:t>
            </a:r>
            <a:r>
              <a:rPr lang="pt-BR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conhectar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computadores a dispositivos de armazenamento em massa)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 err="1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2" tooltip="InfiniBand (página não existe)"/>
              </a:rPr>
              <a:t>InfiniBand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(velocidade muito alta, comparado em escopo com o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3" tooltip="Peripheral Component Interconnect"/>
              </a:rPr>
              <a:t>PCI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4" tooltip="MIDI"/>
              </a:rPr>
              <a:t>MIDI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(controle de instrumentos musicais)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5" tooltip="DMX512 (página não existe)"/>
              </a:rPr>
              <a:t>DMX512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(controle de iluminação teatral)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6" tooltip="Serial Attached SCSI"/>
              </a:rPr>
              <a:t>Serial </a:t>
            </a:r>
            <a:r>
              <a:rPr lang="pt-BR" b="0" i="0" u="none" strike="noStrike" dirty="0" err="1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6" tooltip="Serial Attached SCSI"/>
              </a:rPr>
              <a:t>Attached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6" tooltip="Serial Attached SCSI"/>
              </a:rPr>
              <a:t> SCSI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7" tooltip="Serial ATA"/>
              </a:rPr>
              <a:t>Serial ATA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8" tooltip="PCI Express"/>
              </a:rPr>
              <a:t>PCI Express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9" tooltip="Synchronous Optical Networking (página não existe)"/>
              </a:rPr>
              <a:t>SONET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e </a:t>
            </a: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9" tooltip="Synchronous Optical Networking (página não existe)"/>
              </a:rPr>
              <a:t>SDH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(telecomunicação de alta velocidade sobre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20" tooltip="Fibra ótica"/>
              </a:rPr>
              <a:t>fibra ótica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4908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Código Morse"/>
              </a:rPr>
              <a:t>Código Morse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 tooltip="RS-232"/>
              </a:rPr>
              <a:t>RS-232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(baixa velocidade, implementado em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5" tooltip="Interface serial"/>
              </a:rPr>
              <a:t>portas seriais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RS-422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6" tooltip="RS-485 (página não existe)"/>
              </a:rPr>
              <a:t>RS-485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7" tooltip="Universal Serial Bus"/>
              </a:rPr>
              <a:t>Universal Serial Bus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(velocidade moderada, para a conexão de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8" tooltip="Periférico"/>
              </a:rPr>
              <a:t>periféricos de computador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9" tooltip="FireWire"/>
              </a:rPr>
              <a:t>FireWire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0" tooltip="Ethernet"/>
              </a:rPr>
              <a:t>Ethernet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1" tooltip="Fibre Channel"/>
              </a:rPr>
              <a:t>Fibre </a:t>
            </a:r>
            <a:r>
              <a:rPr lang="pt-BR" b="0" i="0" u="none" strike="noStrike" dirty="0" err="1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1" tooltip="Fibre Channel"/>
              </a:rPr>
              <a:t>Channel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(velocidade alta, para </a:t>
            </a:r>
            <a:r>
              <a:rPr lang="pt-BR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conhectar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computadores a dispositivos de armazenamento em massa)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 err="1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2" tooltip="InfiniBand (página não existe)"/>
              </a:rPr>
              <a:t>InfiniBand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(velocidade muito alta, comparado em escopo com o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3" tooltip="Peripheral Component Interconnect"/>
              </a:rPr>
              <a:t>PCI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4" tooltip="MIDI"/>
              </a:rPr>
              <a:t>MIDI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(controle de instrumentos musicais)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5" tooltip="DMX512 (página não existe)"/>
              </a:rPr>
              <a:t>DMX512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(controle de iluminação teatral)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6" tooltip="Serial Attached SCSI"/>
              </a:rPr>
              <a:t>Serial </a:t>
            </a:r>
            <a:r>
              <a:rPr lang="pt-BR" b="0" i="0" u="none" strike="noStrike" dirty="0" err="1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6" tooltip="Serial Attached SCSI"/>
              </a:rPr>
              <a:t>Attached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6" tooltip="Serial Attached SCSI"/>
              </a:rPr>
              <a:t> SCSI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7" tooltip="Serial ATA"/>
              </a:rPr>
              <a:t>Serial ATA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8" tooltip="PCI Express"/>
              </a:rPr>
              <a:t>PCI Express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9" tooltip="Synchronous Optical Networking (página não existe)"/>
              </a:rPr>
              <a:t>SONET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e </a:t>
            </a: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9" tooltip="Synchronous Optical Networking (página não existe)"/>
              </a:rPr>
              <a:t>SDH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(telecomunicação de alta velocidade sobre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20" tooltip="Fibra ótica"/>
              </a:rPr>
              <a:t>fibra ótica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19394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Código Morse"/>
              </a:rPr>
              <a:t>Código Morse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 tooltip="RS-232"/>
              </a:rPr>
              <a:t>RS-232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(baixa velocidade, implementado em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5" tooltip="Interface serial"/>
              </a:rPr>
              <a:t>portas seriais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RS-422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6" tooltip="RS-485 (página não existe)"/>
              </a:rPr>
              <a:t>RS-485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7" tooltip="Universal Serial Bus"/>
              </a:rPr>
              <a:t>Universal Serial Bus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(velocidade moderada, para a conexão de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8" tooltip="Periférico"/>
              </a:rPr>
              <a:t>periféricos de computador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9" tooltip="FireWire"/>
              </a:rPr>
              <a:t>FireWire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0" tooltip="Ethernet"/>
              </a:rPr>
              <a:t>Ethernet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1" tooltip="Fibre Channel"/>
              </a:rPr>
              <a:t>Fibre </a:t>
            </a:r>
            <a:r>
              <a:rPr lang="pt-BR" b="0" i="0" u="none" strike="noStrike" dirty="0" err="1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1" tooltip="Fibre Channel"/>
              </a:rPr>
              <a:t>Channel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(velocidade alta, para </a:t>
            </a:r>
            <a:r>
              <a:rPr lang="pt-BR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conhectar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computadores a dispositivos de armazenamento em massa)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 err="1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2" tooltip="InfiniBand (página não existe)"/>
              </a:rPr>
              <a:t>InfiniBand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(velocidade muito alta, comparado em escopo com o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3" tooltip="Peripheral Component Interconnect"/>
              </a:rPr>
              <a:t>PCI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4" tooltip="MIDI"/>
              </a:rPr>
              <a:t>MIDI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(controle de instrumentos musicais)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5" tooltip="DMX512 (página não existe)"/>
              </a:rPr>
              <a:t>DMX512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(controle de iluminação teatral)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6" tooltip="Serial Attached SCSI"/>
              </a:rPr>
              <a:t>Serial </a:t>
            </a:r>
            <a:r>
              <a:rPr lang="pt-BR" b="0" i="0" u="none" strike="noStrike" dirty="0" err="1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6" tooltip="Serial Attached SCSI"/>
              </a:rPr>
              <a:t>Attached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6" tooltip="Serial Attached SCSI"/>
              </a:rPr>
              <a:t> SCSI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7" tooltip="Serial ATA"/>
              </a:rPr>
              <a:t>Serial ATA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18" tooltip="PCI Express"/>
              </a:rPr>
              <a:t>PCI Express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9" tooltip="Synchronous Optical Networking (página não existe)"/>
              </a:rPr>
              <a:t>SONET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e </a:t>
            </a:r>
            <a:r>
              <a:rPr lang="pt-BR" b="0" i="0" u="none" strike="noStrike" dirty="0">
                <a:solidFill>
                  <a:srgbClr val="DD3333"/>
                </a:solidFill>
                <a:effectLst/>
                <a:latin typeface="Arial" panose="020B0604020202020204" pitchFamily="34" charset="0"/>
                <a:hlinkClick r:id="rId19" tooltip="Synchronous Optical Networking (página não existe)"/>
              </a:rPr>
              <a:t>SDH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(telecomunicação de alta velocidade sobre </a:t>
            </a:r>
            <a:r>
              <a:rPr lang="pt-BR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20" tooltip="Fibra ótica"/>
              </a:rPr>
              <a:t>fibra ótica</a:t>
            </a:r>
            <a:r>
              <a:rPr lang="pt-B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42CD-4DA8-49D4-9C3A-BA5FFA832728}" type="slidenum">
              <a:rPr lang="pt-BR" smtClean="0"/>
              <a:pPr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9809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30A214-E188-C77C-B425-513451BCFB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150CF2E-D0E3-F59B-D9C8-C55D626870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936CC2-0E36-B5CC-0790-6253A28F4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7AD07-0C2A-424C-83EF-FCCF4A0D3BA0}" type="datetime1">
              <a:rPr lang="pt-BR" smtClean="0"/>
              <a:t>14/08/2023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720CDAD-8DC1-477B-56DE-2AC6E9F39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8435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BEAD23-7783-893D-17B8-452503D06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E8F5BD4-F27D-69D7-9453-CB794E13B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04015A-69BA-8802-36D2-C65FCD25A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2FB66-59C8-46A5-AD82-5DAAFD2DC390}" type="datetime1">
              <a:rPr lang="pt-BR" smtClean="0"/>
              <a:t>14/08/2023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354F22-FC12-CE6D-59C2-1382867A4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0789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6F3F501-CB02-C519-2635-E0F0D716D2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F36AE80-6041-B154-D336-1DC6F4DE3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E006C1-761A-8C81-8861-24FDEBA55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C8D2-C61E-4471-AD68-1C0D45A8EAFC}" type="datetime1">
              <a:rPr lang="pt-BR" smtClean="0"/>
              <a:t>14/08/2023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2D636FE-F941-2EEB-1F92-DA2395306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0688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older 4">
            <a:extLst>
              <a:ext uri="{FF2B5EF4-FFF2-40B4-BE49-F238E27FC236}">
                <a16:creationId xmlns:a16="http://schemas.microsoft.com/office/drawing/2014/main" id="{AD411D46-9E17-D6EB-83C7-D67283ACDD37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5">
            <a:extLst>
              <a:ext uri="{FF2B5EF4-FFF2-40B4-BE49-F238E27FC236}">
                <a16:creationId xmlns:a16="http://schemas.microsoft.com/office/drawing/2014/main" id="{2D84562A-7C97-4305-1D4B-21C71A2A1854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rgbClr val="F00659"/>
                </a:solidFill>
              </a:defRPr>
            </a:lvl1pPr>
          </a:lstStyle>
          <a:p>
            <a:fld id="{C3E38981-C08A-4A29-B885-392FB4EE0709}" type="datetime1">
              <a:rPr lang="pt-BR" smtClean="0"/>
              <a:t>14/08/2023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3996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66BBCFB1-7055-FAC3-9389-5D3744D51A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975644"/>
            <a:ext cx="9143999" cy="290671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05CB39F-3DB8-E388-0EA0-7784F8993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2073528"/>
            <a:ext cx="8387603" cy="1234448"/>
          </a:xfrm>
        </p:spPr>
        <p:txBody>
          <a:bodyPr anchor="ctr">
            <a:normAutofit/>
          </a:bodyPr>
          <a:lstStyle>
            <a:lvl1pPr>
              <a:defRPr sz="3000">
                <a:solidFill>
                  <a:schemeClr val="bg1">
                    <a:lumMod val="85000"/>
                  </a:schemeClr>
                </a:solidFill>
                <a:latin typeface="Gotham HTF"/>
              </a:defRPr>
            </a:lvl1pPr>
          </a:lstStyle>
          <a:p>
            <a:r>
              <a:rPr lang="pt-BR" dirty="0">
                <a:effectLst/>
                <a:latin typeface="Arial" panose="020B0604020202020204" pitchFamily="34" charset="0"/>
              </a:rPr>
              <a:t>Copyright © 2023 Prof. Fulano de tal</a:t>
            </a: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B763F2B-2F27-786A-0992-2F196A37DED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070" y="2039438"/>
            <a:ext cx="149369" cy="259293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FE912F4A-A0EB-DE48-638D-F3D24238F7A8}"/>
              </a:ext>
            </a:extLst>
          </p:cNvPr>
          <p:cNvSpPr txBox="1">
            <a:spLocks/>
          </p:cNvSpPr>
          <p:nvPr userDrawn="1"/>
        </p:nvSpPr>
        <p:spPr>
          <a:xfrm>
            <a:off x="628649" y="3357951"/>
            <a:ext cx="8024534" cy="123444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just"/>
            <a:r>
              <a:rPr lang="pt-BR" sz="1400" dirty="0">
                <a:effectLst/>
                <a:latin typeface="Gotham HTF"/>
              </a:rPr>
              <a:t>Todos direitos reservados. Reprodução ou divulgação total ou parcial deste documento é expressamente proibido sem o consentimento formal, por escrito, do Professor (autor).</a:t>
            </a:r>
            <a:endParaRPr lang="pt-BR" sz="2800" dirty="0">
              <a:latin typeface="Gotham HTF"/>
            </a:endParaRPr>
          </a:p>
        </p:txBody>
      </p:sp>
    </p:spTree>
    <p:extLst>
      <p:ext uri="{BB962C8B-B14F-4D97-AF65-F5344CB8AC3E}">
        <p14:creationId xmlns:p14="http://schemas.microsoft.com/office/powerpoint/2010/main" val="3982175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1"/>
            <a:ext cx="77724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1"/>
            <a:ext cx="64008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E63D7-5B4A-40A4-8FD4-EA63D1010EB7}" type="datetime1">
              <a:rPr lang="pt-BR" smtClean="0"/>
              <a:t>14/08/2023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46462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97025" y="56108"/>
            <a:ext cx="5949950" cy="1820333"/>
          </a:xfrm>
          <a:prstGeom prst="rect">
            <a:avLst/>
          </a:prstGeom>
        </p:spPr>
        <p:txBody>
          <a:bodyPr lIns="0" tIns="0" rIns="0" bIns="0"/>
          <a:lstStyle>
            <a:lvl1pPr>
              <a:defRPr sz="3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56888" y="1834008"/>
            <a:ext cx="7230222" cy="3691467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19147-5557-4D76-A2C3-BF25882771D2}" type="datetime1">
              <a:rPr lang="pt-BR" smtClean="0"/>
              <a:t>14/08/2023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365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0" y="0"/>
                </a:moveTo>
                <a:lnTo>
                  <a:pt x="9143999" y="0"/>
                </a:lnTo>
                <a:lnTo>
                  <a:pt x="9143999" y="5143499"/>
                </a:lnTo>
                <a:lnTo>
                  <a:pt x="0" y="51434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800"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97025" y="56108"/>
            <a:ext cx="5949950" cy="1820333"/>
          </a:xfrm>
          <a:prstGeom prst="rect">
            <a:avLst/>
          </a:prstGeom>
        </p:spPr>
        <p:txBody>
          <a:bodyPr lIns="0" tIns="0" rIns="0" bIns="0"/>
          <a:lstStyle>
            <a:lvl1pPr>
              <a:defRPr sz="3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93476" y="1800417"/>
            <a:ext cx="3801745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608275" y="1800417"/>
            <a:ext cx="4022725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50340-7104-44A8-88A9-88532CCE9C1C}" type="datetime1">
              <a:rPr lang="pt-BR" smtClean="0"/>
              <a:t>14/08/2023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33362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97025" y="56108"/>
            <a:ext cx="5949950" cy="1820333"/>
          </a:xfrm>
          <a:prstGeom prst="rect">
            <a:avLst/>
          </a:prstGeom>
        </p:spPr>
        <p:txBody>
          <a:bodyPr lIns="0" tIns="0" rIns="0" bIns="0"/>
          <a:lstStyle>
            <a:lvl1pPr>
              <a:defRPr sz="3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7EA32-7810-48BE-A9BB-EA3D8AA5AD34}" type="datetime1">
              <a:rPr lang="pt-BR" smtClean="0"/>
              <a:t>14/08/2023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76502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8E9E9-B91F-400E-BE43-87BB4B5C6F4E}" type="datetime1">
              <a:rPr lang="pt-BR" smtClean="0"/>
              <a:t>14/08/2023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4862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A9E773EA-BFD5-41D4-8CCD-2C9F67DAB481}" type="datetime1">
              <a:rPr lang="pt-BR" smtClean="0"/>
              <a:t>14/08/2023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CF973526-B948-4FC3-A3E9-C3059ABF83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04764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28F8DB-4BFC-C27B-95E9-DF259529D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B1C91E0-FF65-7379-0A85-203A6688B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C3C6F8-0743-A277-3801-86C8CD44F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7C8B6-CF57-4A95-AF6C-A77E6C230ED3}" type="datetime1">
              <a:rPr lang="pt-BR" smtClean="0"/>
              <a:t>14/08/2023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1E6577-222D-2179-BA05-00B4C717F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25878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+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7893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E410D6-C8DC-901D-7FD5-DCD23B872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E404F0-B42A-5F6B-47AB-77B51F85C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E90AB31-2857-01B1-816A-929E4100F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50989-24C8-4023-9B0D-A6D249548FD9}" type="datetime1">
              <a:rPr lang="pt-BR" smtClean="0"/>
              <a:t>14/08/2023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74D29E-A6A5-6CEC-3CBA-E804CA457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960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D71CD7-47BB-DBF2-5A89-38D337CD1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8DD532-9B14-D558-3496-5F85A239EC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22964AC-1D50-5342-4AD9-CF4A7C324D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9D74AA2-F851-8F8B-3E0F-A7AA25475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BC96A-9776-4585-A439-BC9E2DA226C1}" type="datetime1">
              <a:rPr lang="pt-BR" smtClean="0"/>
              <a:t>14/08/2023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5BF9B63-A1C5-EDA1-7D82-71ADB98F0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147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222608-86B5-FD3C-BAAF-9D0FFCC57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845CF9-729C-FDAD-947C-75DF6CCC5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FD4DBAB-89B4-8D7A-FAA7-5F78E2AEE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F1325C0-FEC8-144F-2860-660D11E628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A429DD8-6C80-F443-4A47-F051496C42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26DCCCE-64BE-65DD-678A-3D5CFBFD8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2BE36-2922-4567-BD67-201EFA21BF6D}" type="datetime1">
              <a:rPr lang="pt-BR" smtClean="0"/>
              <a:t>14/08/2023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BEBF7CB-82C8-0901-57BD-348BE3B4C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7402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614D30-D5C9-02EE-6036-F2944F34C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CEB696-0BCC-C487-025E-427827E1C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62A9-4B1E-4013-BFB1-FC92225AC2F2}" type="datetime1">
              <a:rPr lang="pt-BR" smtClean="0"/>
              <a:t>14/08/2023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668A590-A783-C45C-9CAB-CF65966E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9715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3707019-9871-ECAE-B1F2-5C576FB51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6EC7A-67E7-4978-9BAE-C8F82A40B13B}" type="datetime1">
              <a:rPr lang="pt-BR" smtClean="0"/>
              <a:t>14/08/2023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BC33DF0-4FA4-2244-DF0B-C07F4393E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986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E52987-1598-C408-632B-C1F899BF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75A4E3-B041-7DA8-FE56-EAB90F898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00238CE-64B4-EAF3-613E-0E9648F10C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D8C9F7-077D-8E57-6886-638B4098D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85A4E-80B8-47DD-9D9B-8E1B205CBB30}" type="datetime1">
              <a:rPr lang="pt-BR" smtClean="0"/>
              <a:t>14/08/2023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27537BC-370C-9886-C056-C5C92C8E5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4736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3AAF15-8A6E-B125-F4EF-86E5730DE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CDBF1DF-3904-D04A-5880-ABA7C7A93D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602EE0-BB41-4BE7-015E-B7A274588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187720A-2C76-D086-3DA8-BEB7E1FF4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9A02C-D9AD-4B8C-9B93-B0980E8E86EB}" type="datetime1">
              <a:rPr lang="pt-BR" smtClean="0"/>
              <a:t>14/08/2023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F695283-F022-01DD-66A6-636B27C77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463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17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00E7B77-23AE-E419-BDAC-01319A2B7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896000-103C-CF5B-6F3E-A929FC1A2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75BF3A-4999-F5AE-0968-C152D038E6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762D0-3A59-4B14-83BA-8E0FC8A60AB1}" type="datetime1">
              <a:rPr lang="pt-BR" smtClean="0"/>
              <a:t>14/08/2023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F41B95A-F9F4-5C51-B984-BA4D32A90F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pic>
        <p:nvPicPr>
          <p:cNvPr id="7" name="Picture 16">
            <a:extLst>
              <a:ext uri="{FF2B5EF4-FFF2-40B4-BE49-F238E27FC236}">
                <a16:creationId xmlns:a16="http://schemas.microsoft.com/office/drawing/2014/main" id="{8A0A733A-2FB3-CDE1-495E-B932F4AA77D5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8" name="Rectangle 13">
            <a:extLst>
              <a:ext uri="{FF2B5EF4-FFF2-40B4-BE49-F238E27FC236}">
                <a16:creationId xmlns:a16="http://schemas.microsoft.com/office/drawing/2014/main" id="{8F3A294C-1A0B-E930-21AE-3E6E21ADE64F}"/>
              </a:ext>
            </a:extLst>
          </p:cNvPr>
          <p:cNvSpPr/>
          <p:nvPr userDrawn="1"/>
        </p:nvSpPr>
        <p:spPr>
          <a:xfrm>
            <a:off x="8354334" y="6165304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CDC200F1-90C5-466D-872D-66C0CA0CF328}" type="slidenum">
              <a:rPr lang="pt-BR" smtClean="0"/>
              <a:pPr/>
              <a:t>‹nº›</a:t>
            </a:fld>
            <a:endParaRPr 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4478587-7D14-8988-4815-A66980D5D058}"/>
              </a:ext>
            </a:extLst>
          </p:cNvPr>
          <p:cNvSpPr/>
          <p:nvPr userDrawn="1"/>
        </p:nvSpPr>
        <p:spPr>
          <a:xfrm>
            <a:off x="0" y="6525344"/>
            <a:ext cx="2445026" cy="327285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990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2"/>
            <a:ext cx="9144000" cy="6864351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475" t="-31201" b="-62954"/>
          <a:stretch/>
        </p:blipFill>
        <p:spPr>
          <a:xfrm>
            <a:off x="8382001" y="279400"/>
            <a:ext cx="533399" cy="30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0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nkercad.com/things/0QkQHgViUBj?sharecode=OxShUCCLhINGTOJYgpFseCOPD48RTDwWKgBX-1Mf6jg" TargetMode="External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99E2FC07-A5E7-004D-AF47-CA34106B58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76200" y="837363"/>
            <a:ext cx="9135541" cy="5138742"/>
          </a:xfrm>
          <a:prstGeom prst="rect">
            <a:avLst/>
          </a:prstGeom>
        </p:spPr>
      </p:pic>
      <p:pic>
        <p:nvPicPr>
          <p:cNvPr id="7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69542" y="2997941"/>
            <a:ext cx="3204916" cy="862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67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Características da Comunicação Serial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79032D98-7FF3-7C6F-DF97-272246CFAE80}"/>
              </a:ext>
            </a:extLst>
          </p:cNvPr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12" name="Rectangle 66">
              <a:extLst>
                <a:ext uri="{FF2B5EF4-FFF2-40B4-BE49-F238E27FC236}">
                  <a16:creationId xmlns:a16="http://schemas.microsoft.com/office/drawing/2014/main" id="{781177A1-146D-5F98-FACD-41A2D8651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rIns="432000" rtlCol="0" anchor="ctr">
              <a:noAutofit/>
            </a:bodyPr>
            <a:lstStyle/>
            <a:p>
              <a:pPr marL="0" indent="0">
                <a:buNone/>
              </a:pPr>
              <a:r>
                <a:rPr lang="pt-BR" sz="2800" b="1" i="0" dirty="0">
                  <a:solidFill>
                    <a:schemeClr val="tx1"/>
                  </a:solidFill>
                  <a:effectLst/>
                  <a:latin typeface="Gotham HTF"/>
                </a:rPr>
                <a:t>Métodos</a:t>
              </a:r>
              <a:endParaRPr lang="pt-BR" sz="2800" b="1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13" name="Pentagon 19">
              <a:extLst>
                <a:ext uri="{FF2B5EF4-FFF2-40B4-BE49-F238E27FC236}">
                  <a16:creationId xmlns:a16="http://schemas.microsoft.com/office/drawing/2014/main" id="{982D4928-3054-B4AE-258D-A53341EBBA60}"/>
                </a:ext>
              </a:extLst>
            </p:cNvPr>
            <p:cNvSpPr/>
            <p:nvPr/>
          </p:nvSpPr>
          <p:spPr bwMode="auto"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sp>
        <p:nvSpPr>
          <p:cNvPr id="2" name="ZoneTexte 54 - 3 - 1">
            <a:extLst>
              <a:ext uri="{FF2B5EF4-FFF2-40B4-BE49-F238E27FC236}">
                <a16:creationId xmlns:a16="http://schemas.microsoft.com/office/drawing/2014/main" id="{8BC7A6A2-3AD8-047D-6B81-228D11F9A498}"/>
              </a:ext>
            </a:extLst>
          </p:cNvPr>
          <p:cNvSpPr txBox="1"/>
          <p:nvPr/>
        </p:nvSpPr>
        <p:spPr>
          <a:xfrm>
            <a:off x="251520" y="4653137"/>
            <a:ext cx="3823818" cy="1788131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 defTabSz="685800"/>
            <a:r>
              <a:rPr lang="pt-BR" sz="1400" b="1" dirty="0">
                <a:solidFill>
                  <a:srgbClr val="4472C4"/>
                </a:solidFill>
                <a:latin typeface="Gotham HTF"/>
              </a:rPr>
              <a:t>Síncrono</a:t>
            </a:r>
          </a:p>
          <a:p>
            <a:pPr algn="ctr" defTabSz="685800"/>
            <a:r>
              <a:rPr lang="pt-BR" sz="1400" dirty="0">
                <a:solidFill>
                  <a:prstClr val="black"/>
                </a:solidFill>
                <a:latin typeface="Gotham HTF"/>
              </a:rPr>
              <a:t>É o método de comunicação que depende de um sinal de </a:t>
            </a:r>
            <a:r>
              <a:rPr lang="pt-BR" sz="1400" dirty="0" err="1">
                <a:solidFill>
                  <a:prstClr val="black"/>
                </a:solidFill>
                <a:latin typeface="Gotham HTF"/>
              </a:rPr>
              <a:t>clock</a:t>
            </a:r>
            <a:r>
              <a:rPr lang="pt-BR" sz="1400" dirty="0">
                <a:solidFill>
                  <a:prstClr val="black"/>
                </a:solidFill>
                <a:latin typeface="Gotham HTF"/>
              </a:rPr>
              <a:t>, ou seja, para enviar cada bit é necessário um pulso de sincronismo para “avisar” da transmissão.</a:t>
            </a:r>
          </a:p>
          <a:p>
            <a:pPr algn="ctr" defTabSz="685800"/>
            <a:r>
              <a:rPr lang="pt-BR" sz="1400" dirty="0">
                <a:solidFill>
                  <a:prstClr val="black"/>
                </a:solidFill>
                <a:latin typeface="Gotham HTF"/>
              </a:rPr>
              <a:t>A vantagem é que a comunicação pode atingir altas velocidades, com a desvantagem de precisar de uma via extra para o sinal de </a:t>
            </a:r>
            <a:r>
              <a:rPr lang="pt-BR" sz="1400" dirty="0" err="1">
                <a:solidFill>
                  <a:prstClr val="black"/>
                </a:solidFill>
                <a:latin typeface="Gotham HTF"/>
              </a:rPr>
              <a:t>clock</a:t>
            </a:r>
            <a:r>
              <a:rPr lang="pt-BR" sz="1400" dirty="0">
                <a:solidFill>
                  <a:prstClr val="black"/>
                </a:solidFill>
                <a:latin typeface="Gotham HTF"/>
              </a:rPr>
              <a:t>.</a:t>
            </a:r>
          </a:p>
        </p:txBody>
      </p:sp>
      <p:cxnSp>
        <p:nvCxnSpPr>
          <p:cNvPr id="3" name="Straight Connector 67">
            <a:extLst>
              <a:ext uri="{FF2B5EF4-FFF2-40B4-BE49-F238E27FC236}">
                <a16:creationId xmlns:a16="http://schemas.microsoft.com/office/drawing/2014/main" id="{A931A3C8-C7C4-FCCE-44AC-1635688EFE8B}"/>
              </a:ext>
            </a:extLst>
          </p:cNvPr>
          <p:cNvCxnSpPr>
            <a:cxnSpLocks/>
          </p:cNvCxnSpPr>
          <p:nvPr/>
        </p:nvCxnSpPr>
        <p:spPr>
          <a:xfrm rot="5400000">
            <a:off x="3605925" y="5547202"/>
            <a:ext cx="1788131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ZoneTexte 54 - 3 - 2">
            <a:extLst>
              <a:ext uri="{FF2B5EF4-FFF2-40B4-BE49-F238E27FC236}">
                <a16:creationId xmlns:a16="http://schemas.microsoft.com/office/drawing/2014/main" id="{0351EE7B-C8B6-CE09-4970-7D89A8C7FC54}"/>
              </a:ext>
            </a:extLst>
          </p:cNvPr>
          <p:cNvSpPr txBox="1"/>
          <p:nvPr/>
        </p:nvSpPr>
        <p:spPr>
          <a:xfrm>
            <a:off x="4924644" y="4653137"/>
            <a:ext cx="3823817" cy="1788131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 defTabSz="685800"/>
            <a:r>
              <a:rPr lang="pt-BR" sz="1400" b="1" dirty="0">
                <a:solidFill>
                  <a:srgbClr val="ED7D31"/>
                </a:solidFill>
                <a:latin typeface="Gotham HTF"/>
              </a:rPr>
              <a:t>Assíncrono</a:t>
            </a:r>
          </a:p>
          <a:p>
            <a:pPr algn="ctr" defTabSz="685800"/>
            <a:endParaRPr lang="pt-BR" sz="1400" dirty="0">
              <a:solidFill>
                <a:prstClr val="black"/>
              </a:solidFill>
              <a:latin typeface="Gotham HTF"/>
            </a:endParaRPr>
          </a:p>
          <a:p>
            <a:pPr algn="ctr" defTabSz="685800"/>
            <a:r>
              <a:rPr lang="pt-BR" sz="1400" dirty="0">
                <a:solidFill>
                  <a:prstClr val="black"/>
                </a:solidFill>
                <a:latin typeface="Gotham HTF"/>
              </a:rPr>
              <a:t>Envia os dados através de uma única via de transmissão e por não ter um sinal de sincronismo, requer um controle mais complicado e é susceptível a erros. Por isso utiliza como parâmetro o </a:t>
            </a:r>
            <a:r>
              <a:rPr lang="pt-BR" sz="1400" dirty="0" err="1">
                <a:solidFill>
                  <a:prstClr val="black"/>
                </a:solidFill>
                <a:latin typeface="Gotham HTF"/>
              </a:rPr>
              <a:t>Baud</a:t>
            </a:r>
            <a:r>
              <a:rPr lang="pt-BR" sz="1400" dirty="0">
                <a:solidFill>
                  <a:prstClr val="black"/>
                </a:solidFill>
                <a:latin typeface="Gotham HTF"/>
              </a:rPr>
              <a:t> Rate, que especifica a velocidade de recepção e envio dos bits.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A6D31AE-ED37-584E-F276-22158B7B9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212" y="2276872"/>
            <a:ext cx="3810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Rectangle 3">
            <a:extLst>
              <a:ext uri="{FF2B5EF4-FFF2-40B4-BE49-F238E27FC236}">
                <a16:creationId xmlns:a16="http://schemas.microsoft.com/office/drawing/2014/main" id="{06073EE9-D606-3B0B-E189-47BE9C8503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368" y="3987061"/>
            <a:ext cx="3172750" cy="9541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7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Red Hat Displa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7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ed Hat Display"/>
              </a:rPr>
              <a:t>Fonte: https://learn.sparkfun.com/tutorials/serial-peripheral-interface-spi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pt-BR" altLang="pt-B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101" name="Picture 5">
            <a:extLst>
              <a:ext uri="{FF2B5EF4-FFF2-40B4-BE49-F238E27FC236}">
                <a16:creationId xmlns:a16="http://schemas.microsoft.com/office/drawing/2014/main" id="{CFD615DD-3250-F4FD-DF95-2BC2459C3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4790" y="2372097"/>
            <a:ext cx="3810000" cy="170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ectangle 6">
            <a:extLst>
              <a:ext uri="{FF2B5EF4-FFF2-40B4-BE49-F238E27FC236}">
                <a16:creationId xmlns:a16="http://schemas.microsoft.com/office/drawing/2014/main" id="{318FA23C-0956-3C04-B905-8CA0690026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314" y="3789040"/>
            <a:ext cx="4477828" cy="9541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7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Red Hat Displa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7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Red Hat Display"/>
              </a:rPr>
              <a:t>Fonte: https://learn.sparkfun.com/tutorials/serial-peripheral-interface-spi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pt-BR" altLang="pt-B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01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Características da Comunicação Serial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79032D98-7FF3-7C6F-DF97-272246CFAE80}"/>
              </a:ext>
            </a:extLst>
          </p:cNvPr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12" name="Rectangle 66">
              <a:extLst>
                <a:ext uri="{FF2B5EF4-FFF2-40B4-BE49-F238E27FC236}">
                  <a16:creationId xmlns:a16="http://schemas.microsoft.com/office/drawing/2014/main" id="{781177A1-146D-5F98-FACD-41A2D8651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rIns="432000" rtlCol="0" anchor="ctr">
              <a:noAutofit/>
            </a:bodyPr>
            <a:lstStyle/>
            <a:p>
              <a:pPr marL="0" indent="0">
                <a:buNone/>
              </a:pPr>
              <a:r>
                <a:rPr lang="pt-BR" sz="2800" b="1" i="0" dirty="0">
                  <a:solidFill>
                    <a:schemeClr val="tx1"/>
                  </a:solidFill>
                  <a:effectLst/>
                  <a:latin typeface="Gotham HTF"/>
                </a:rPr>
                <a:t>Sentido de transmissão</a:t>
              </a:r>
              <a:endParaRPr lang="pt-BR" sz="2800" b="1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13" name="Pentagon 19">
              <a:extLst>
                <a:ext uri="{FF2B5EF4-FFF2-40B4-BE49-F238E27FC236}">
                  <a16:creationId xmlns:a16="http://schemas.microsoft.com/office/drawing/2014/main" id="{982D4928-3054-B4AE-258D-A53341EBBA60}"/>
                </a:ext>
              </a:extLst>
            </p:cNvPr>
            <p:cNvSpPr/>
            <p:nvPr/>
          </p:nvSpPr>
          <p:spPr bwMode="auto"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pic>
        <p:nvPicPr>
          <p:cNvPr id="6146" name="Picture 2" descr="Simplex vs. Duplex Fibre">
            <a:extLst>
              <a:ext uri="{FF2B5EF4-FFF2-40B4-BE49-F238E27FC236}">
                <a16:creationId xmlns:a16="http://schemas.microsoft.com/office/drawing/2014/main" id="{B72E3FA6-30E8-E6F1-4A05-4394ADE1A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928" y="2132856"/>
            <a:ext cx="6351702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3CBF25B-318B-B8F9-0792-2ACB7E2C32B5}"/>
              </a:ext>
            </a:extLst>
          </p:cNvPr>
          <p:cNvSpPr txBox="1"/>
          <p:nvPr/>
        </p:nvSpPr>
        <p:spPr>
          <a:xfrm>
            <a:off x="2771800" y="6299447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" dirty="0"/>
              <a:t>Fonte: https://www.black-box.de/en-de/page/25078/Resources/Technical-Resources/Black-Box-Explains/Fibre-Optic-Cable/simplex-vs-duplex-fiber-patch-cable</a:t>
            </a:r>
          </a:p>
        </p:txBody>
      </p:sp>
    </p:spTree>
    <p:extLst>
      <p:ext uri="{BB962C8B-B14F-4D97-AF65-F5344CB8AC3E}">
        <p14:creationId xmlns:p14="http://schemas.microsoft.com/office/powerpoint/2010/main" val="194599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Características da Comunicação Serial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79032D98-7FF3-7C6F-DF97-272246CFAE80}"/>
              </a:ext>
            </a:extLst>
          </p:cNvPr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12" name="Rectangle 66">
              <a:extLst>
                <a:ext uri="{FF2B5EF4-FFF2-40B4-BE49-F238E27FC236}">
                  <a16:creationId xmlns:a16="http://schemas.microsoft.com/office/drawing/2014/main" id="{781177A1-146D-5F98-FACD-41A2D8651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rIns="432000" rtlCol="0" anchor="ctr">
              <a:noAutofit/>
            </a:bodyPr>
            <a:lstStyle/>
            <a:p>
              <a:pPr marL="0" indent="0">
                <a:buNone/>
              </a:pPr>
              <a:r>
                <a:rPr lang="pt-BR" sz="2800" b="1" i="0" dirty="0">
                  <a:solidFill>
                    <a:schemeClr val="tx1"/>
                  </a:solidFill>
                  <a:effectLst/>
                  <a:latin typeface="Gotham HTF"/>
                </a:rPr>
                <a:t>Terminologia</a:t>
              </a:r>
              <a:endParaRPr lang="pt-BR" sz="2800" b="1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13" name="Pentagon 19">
              <a:extLst>
                <a:ext uri="{FF2B5EF4-FFF2-40B4-BE49-F238E27FC236}">
                  <a16:creationId xmlns:a16="http://schemas.microsoft.com/office/drawing/2014/main" id="{982D4928-3054-B4AE-258D-A53341EBBA60}"/>
                </a:ext>
              </a:extLst>
            </p:cNvPr>
            <p:cNvSpPr/>
            <p:nvPr/>
          </p:nvSpPr>
          <p:spPr bwMode="auto"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4C331713-8F91-7FA6-5E34-607B48D11057}"/>
              </a:ext>
            </a:extLst>
          </p:cNvPr>
          <p:cNvSpPr/>
          <p:nvPr/>
        </p:nvSpPr>
        <p:spPr>
          <a:xfrm>
            <a:off x="457199" y="2783317"/>
            <a:ext cx="2700000" cy="3339572"/>
          </a:xfrm>
          <a:custGeom>
            <a:avLst/>
            <a:gdLst>
              <a:gd name="connsiteX0" fmla="*/ 0 w 3600000"/>
              <a:gd name="connsiteY0" fmla="*/ 0 h 3012602"/>
              <a:gd name="connsiteX1" fmla="*/ 1800001 w 3600000"/>
              <a:gd name="connsiteY1" fmla="*/ 265125 h 3012602"/>
              <a:gd name="connsiteX2" fmla="*/ 3600000 w 3600000"/>
              <a:gd name="connsiteY2" fmla="*/ 0 h 3012602"/>
              <a:gd name="connsiteX3" fmla="*/ 3600000 w 3600000"/>
              <a:gd name="connsiteY3" fmla="*/ 3012602 h 3012602"/>
              <a:gd name="connsiteX4" fmla="*/ 0 w 3600000"/>
              <a:gd name="connsiteY4" fmla="*/ 3012602 h 3012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0" h="3012602">
                <a:moveTo>
                  <a:pt x="0" y="0"/>
                </a:moveTo>
                <a:lnTo>
                  <a:pt x="1800001" y="265125"/>
                </a:lnTo>
                <a:lnTo>
                  <a:pt x="3600000" y="0"/>
                </a:lnTo>
                <a:lnTo>
                  <a:pt x="3600000" y="3012602"/>
                </a:lnTo>
                <a:lnTo>
                  <a:pt x="0" y="3012602"/>
                </a:lnTo>
                <a:close/>
              </a:path>
            </a:pathLst>
          </a:custGeom>
          <a:solidFill>
            <a:srgbClr val="F2F2F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6675" tIns="270000" rIns="66675" bIns="28575" rtlCol="0" anchor="t">
            <a:noAutofit/>
          </a:bodyPr>
          <a:lstStyle/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RX é o termo usado para o pino receptor;</a:t>
            </a: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endParaRPr lang="pt-BR" sz="1400" kern="0" dirty="0">
              <a:solidFill>
                <a:prstClr val="black"/>
              </a:solidFill>
              <a:latin typeface="Gotham HTF"/>
            </a:endParaRP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TX é o termo usado para o pino transmissor; </a:t>
            </a: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endParaRPr lang="pt-BR" sz="1400" kern="0" dirty="0">
              <a:solidFill>
                <a:prstClr val="black"/>
              </a:solidFill>
              <a:latin typeface="Gotham HTF"/>
            </a:endParaRP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Entre dois dispositivos, os pinos devem ser ligados da seguinte forma:</a:t>
            </a: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endParaRPr lang="pt-BR" sz="1400" kern="0" dirty="0">
              <a:solidFill>
                <a:prstClr val="black"/>
              </a:solidFill>
              <a:latin typeface="Gotham HTF"/>
            </a:endParaRPr>
          </a:p>
          <a:p>
            <a:pPr defTabSz="685800"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                         TX </a:t>
            </a:r>
            <a:r>
              <a:rPr lang="pt-BR" sz="1400" kern="0" dirty="0">
                <a:solidFill>
                  <a:prstClr val="black"/>
                </a:solidFill>
                <a:latin typeface="Gotham HTF"/>
                <a:sym typeface="Wingdings" panose="05000000000000000000" pitchFamily="2" charset="2"/>
              </a:rPr>
              <a:t> RX</a:t>
            </a:r>
          </a:p>
          <a:p>
            <a:pPr defTabSz="685800"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  <a:sym typeface="Wingdings" panose="05000000000000000000" pitchFamily="2" charset="2"/>
              </a:rPr>
              <a:t>                         RX  TX</a:t>
            </a:r>
            <a:endParaRPr lang="pt-BR" sz="1400" kern="0" dirty="0">
              <a:solidFill>
                <a:prstClr val="black"/>
              </a:solidFill>
              <a:latin typeface="Gotham HTF"/>
            </a:endParaRPr>
          </a:p>
        </p:txBody>
      </p:sp>
      <p:sp>
        <p:nvSpPr>
          <p:cNvPr id="16" name="Nom4">
            <a:extLst>
              <a:ext uri="{FF2B5EF4-FFF2-40B4-BE49-F238E27FC236}">
                <a16:creationId xmlns:a16="http://schemas.microsoft.com/office/drawing/2014/main" id="{1F4886B0-10CD-5E90-4D51-9811D1022130}"/>
              </a:ext>
            </a:extLst>
          </p:cNvPr>
          <p:cNvSpPr/>
          <p:nvPr/>
        </p:nvSpPr>
        <p:spPr>
          <a:xfrm rot="5400000">
            <a:off x="1590857" y="1359239"/>
            <a:ext cx="432686" cy="270000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defTabSz="685800">
              <a:defRPr/>
            </a:pPr>
            <a:r>
              <a:rPr lang="pt-BR" sz="1400" b="1" kern="0" dirty="0">
                <a:solidFill>
                  <a:prstClr val="white"/>
                </a:solidFill>
                <a:latin typeface="Gotham HTF"/>
              </a:rPr>
              <a:t>RX/TX</a:t>
            </a:r>
          </a:p>
        </p:txBody>
      </p:sp>
      <p:sp>
        <p:nvSpPr>
          <p:cNvPr id="17" name="Nom3">
            <a:extLst>
              <a:ext uri="{FF2B5EF4-FFF2-40B4-BE49-F238E27FC236}">
                <a16:creationId xmlns:a16="http://schemas.microsoft.com/office/drawing/2014/main" id="{B80CAE7D-621F-9806-2DEA-37AB374C0D5D}"/>
              </a:ext>
            </a:extLst>
          </p:cNvPr>
          <p:cNvSpPr/>
          <p:nvPr/>
        </p:nvSpPr>
        <p:spPr>
          <a:xfrm rot="5400000">
            <a:off x="4355657" y="1359240"/>
            <a:ext cx="432686" cy="270000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defTabSz="685800">
              <a:defRPr/>
            </a:pPr>
            <a:r>
              <a:rPr lang="pt-BR" sz="1400" b="1" kern="0" dirty="0">
                <a:solidFill>
                  <a:prstClr val="white"/>
                </a:solidFill>
                <a:latin typeface="Gotham HTF"/>
              </a:rPr>
              <a:t>Master e </a:t>
            </a:r>
            <a:r>
              <a:rPr lang="pt-BR" sz="1400" b="1" kern="0" dirty="0" err="1">
                <a:solidFill>
                  <a:prstClr val="white"/>
                </a:solidFill>
                <a:latin typeface="Gotham HTF"/>
              </a:rPr>
              <a:t>Slave</a:t>
            </a:r>
            <a:endParaRPr lang="pt-BR" sz="1400" b="1" kern="0" dirty="0">
              <a:solidFill>
                <a:prstClr val="white"/>
              </a:solidFill>
              <a:latin typeface="Gotham HTF"/>
            </a:endParaRPr>
          </a:p>
        </p:txBody>
      </p:sp>
      <p:sp>
        <p:nvSpPr>
          <p:cNvPr id="18" name="Freeform: Shape 18">
            <a:extLst>
              <a:ext uri="{FF2B5EF4-FFF2-40B4-BE49-F238E27FC236}">
                <a16:creationId xmlns:a16="http://schemas.microsoft.com/office/drawing/2014/main" id="{C32AEB19-BBF2-462F-359C-E72A737D3E82}"/>
              </a:ext>
            </a:extLst>
          </p:cNvPr>
          <p:cNvSpPr/>
          <p:nvPr/>
        </p:nvSpPr>
        <p:spPr>
          <a:xfrm>
            <a:off x="3222001" y="2783317"/>
            <a:ext cx="2699999" cy="3339572"/>
          </a:xfrm>
          <a:custGeom>
            <a:avLst/>
            <a:gdLst>
              <a:gd name="connsiteX0" fmla="*/ 0 w 3599998"/>
              <a:gd name="connsiteY0" fmla="*/ 0 h 3012602"/>
              <a:gd name="connsiteX1" fmla="*/ 1800000 w 3599998"/>
              <a:gd name="connsiteY1" fmla="*/ 265125 h 3012602"/>
              <a:gd name="connsiteX2" fmla="*/ 3599998 w 3599998"/>
              <a:gd name="connsiteY2" fmla="*/ 0 h 3012602"/>
              <a:gd name="connsiteX3" fmla="*/ 3599998 w 3599998"/>
              <a:gd name="connsiteY3" fmla="*/ 3012602 h 3012602"/>
              <a:gd name="connsiteX4" fmla="*/ 0 w 3599998"/>
              <a:gd name="connsiteY4" fmla="*/ 3012602 h 3012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9998" h="3012602">
                <a:moveTo>
                  <a:pt x="0" y="0"/>
                </a:moveTo>
                <a:lnTo>
                  <a:pt x="1800000" y="265125"/>
                </a:lnTo>
                <a:lnTo>
                  <a:pt x="3599998" y="0"/>
                </a:lnTo>
                <a:lnTo>
                  <a:pt x="3599998" y="3012602"/>
                </a:lnTo>
                <a:lnTo>
                  <a:pt x="0" y="3012602"/>
                </a:lnTo>
                <a:close/>
              </a:path>
            </a:pathLst>
          </a:custGeom>
          <a:solidFill>
            <a:srgbClr val="F2F2F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6675" tIns="270000" rIns="66675" bIns="28575" rtlCol="0" anchor="t">
            <a:noAutofit/>
          </a:bodyPr>
          <a:lstStyle/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É o método de comunicação em que há vários dispositivos se comunicando;</a:t>
            </a: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endParaRPr lang="pt-BR" sz="1400" kern="0" dirty="0">
              <a:solidFill>
                <a:prstClr val="black"/>
              </a:solidFill>
              <a:latin typeface="Gotham HTF"/>
            </a:endParaRP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Apenas um dispositivo deve iniciar a comunicação, enviando comandos, controlando velocidades, etc. Sendo este responsável por coordenar a comunicação;</a:t>
            </a: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endParaRPr lang="pt-BR" sz="1400" kern="0" dirty="0">
              <a:solidFill>
                <a:prstClr val="black"/>
              </a:solidFill>
              <a:latin typeface="Gotham HTF"/>
            </a:endParaRP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O transmissor é denominado Master, e os receptores denominados </a:t>
            </a:r>
            <a:r>
              <a:rPr lang="pt-BR" sz="1400" kern="0" dirty="0" err="1">
                <a:solidFill>
                  <a:prstClr val="black"/>
                </a:solidFill>
                <a:latin typeface="Gotham HTF"/>
              </a:rPr>
              <a:t>Slaves</a:t>
            </a: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;</a:t>
            </a:r>
          </a:p>
        </p:txBody>
      </p:sp>
      <p:sp>
        <p:nvSpPr>
          <p:cNvPr id="19" name="Nom2">
            <a:extLst>
              <a:ext uri="{FF2B5EF4-FFF2-40B4-BE49-F238E27FC236}">
                <a16:creationId xmlns:a16="http://schemas.microsoft.com/office/drawing/2014/main" id="{E182C2A0-58CB-058E-836D-1245D647772C}"/>
              </a:ext>
            </a:extLst>
          </p:cNvPr>
          <p:cNvSpPr/>
          <p:nvPr/>
        </p:nvSpPr>
        <p:spPr>
          <a:xfrm rot="5400000">
            <a:off x="7120458" y="1359240"/>
            <a:ext cx="432686" cy="270000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defTabSz="685800">
              <a:defRPr/>
            </a:pPr>
            <a:r>
              <a:rPr lang="pt-BR" sz="1400" b="1" kern="0" dirty="0">
                <a:solidFill>
                  <a:prstClr val="white"/>
                </a:solidFill>
                <a:latin typeface="Gotham HTF"/>
              </a:rPr>
              <a:t>Nível Lógico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0C32F3A-3E6B-B242-1221-E032005E79E1}"/>
              </a:ext>
            </a:extLst>
          </p:cNvPr>
          <p:cNvSpPr/>
          <p:nvPr/>
        </p:nvSpPr>
        <p:spPr>
          <a:xfrm>
            <a:off x="5986801" y="2783317"/>
            <a:ext cx="2699999" cy="3339572"/>
          </a:xfrm>
          <a:custGeom>
            <a:avLst/>
            <a:gdLst>
              <a:gd name="connsiteX0" fmla="*/ 0 w 3599999"/>
              <a:gd name="connsiteY0" fmla="*/ 0 h 3012602"/>
              <a:gd name="connsiteX1" fmla="*/ 1800001 w 3599999"/>
              <a:gd name="connsiteY1" fmla="*/ 265125 h 3012602"/>
              <a:gd name="connsiteX2" fmla="*/ 3599999 w 3599999"/>
              <a:gd name="connsiteY2" fmla="*/ 0 h 3012602"/>
              <a:gd name="connsiteX3" fmla="*/ 3599999 w 3599999"/>
              <a:gd name="connsiteY3" fmla="*/ 3012602 h 3012602"/>
              <a:gd name="connsiteX4" fmla="*/ 0 w 3599999"/>
              <a:gd name="connsiteY4" fmla="*/ 3012602 h 3012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9999" h="3012602">
                <a:moveTo>
                  <a:pt x="0" y="0"/>
                </a:moveTo>
                <a:lnTo>
                  <a:pt x="1800001" y="265125"/>
                </a:lnTo>
                <a:lnTo>
                  <a:pt x="3599999" y="0"/>
                </a:lnTo>
                <a:lnTo>
                  <a:pt x="3599999" y="3012602"/>
                </a:lnTo>
                <a:lnTo>
                  <a:pt x="0" y="3012602"/>
                </a:lnTo>
                <a:close/>
              </a:path>
            </a:pathLst>
          </a:custGeom>
          <a:solidFill>
            <a:srgbClr val="F2F2F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6675" tIns="270000" rIns="66675" bIns="28575" rtlCol="0" anchor="t">
            <a:noAutofit/>
          </a:bodyPr>
          <a:lstStyle/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São os estados que um bit pode assumir, sendo nível alto (1) e nível baixo (0);</a:t>
            </a: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endParaRPr lang="pt-BR" sz="1400" kern="0" dirty="0">
              <a:solidFill>
                <a:prstClr val="black"/>
              </a:solidFill>
              <a:latin typeface="Gotham HTF"/>
            </a:endParaRP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Os níveis lógicos são interpretados de acordo com os protocolos e baseados nas tensões que recebe; </a:t>
            </a: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endParaRPr lang="pt-BR" sz="1400" kern="0" dirty="0">
              <a:solidFill>
                <a:prstClr val="black"/>
              </a:solidFill>
              <a:latin typeface="Gotham HTF"/>
            </a:endParaRPr>
          </a:p>
          <a:p>
            <a:pPr marL="214308" indent="-214308" defTabSz="685800">
              <a:buFont typeface="Arial" panose="020B0604020202020204" pitchFamily="34" charset="0"/>
              <a:buChar char="•"/>
              <a:defRPr/>
            </a:pPr>
            <a:r>
              <a:rPr lang="pt-BR" sz="1400" kern="0" dirty="0">
                <a:solidFill>
                  <a:prstClr val="black"/>
                </a:solidFill>
                <a:latin typeface="Gotham HTF"/>
              </a:rPr>
              <a:t>Por exemplo, o protocolo TTL considera de 2V a 5V como nível lógico alto e de 0V a 0,8V como nível lógico baixo;</a:t>
            </a:r>
          </a:p>
          <a:p>
            <a:pPr defTabSz="685800">
              <a:defRPr/>
            </a:pPr>
            <a:endParaRPr lang="pt-BR" sz="1400" kern="0" dirty="0">
              <a:solidFill>
                <a:prstClr val="black"/>
              </a:solidFill>
              <a:latin typeface="Gotham HTF"/>
            </a:endParaRPr>
          </a:p>
        </p:txBody>
      </p:sp>
    </p:spTree>
    <p:extLst>
      <p:ext uri="{BB962C8B-B14F-4D97-AF65-F5344CB8AC3E}">
        <p14:creationId xmlns:p14="http://schemas.microsoft.com/office/powerpoint/2010/main" val="315902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UART</a:t>
            </a:r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A894E616-DC76-47B7-7362-7A36E0863116}"/>
              </a:ext>
            </a:extLst>
          </p:cNvPr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43" name="Rectangle 2">
              <a:extLst>
                <a:ext uri="{FF2B5EF4-FFF2-40B4-BE49-F238E27FC236}">
                  <a16:creationId xmlns:a16="http://schemas.microsoft.com/office/drawing/2014/main" id="{0AE1E91C-1D2C-478C-F6D7-A4F0224CBF16}"/>
                </a:ext>
              </a:extLst>
            </p:cNvPr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Universal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Asynchronous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Receiver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/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Transmitter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;</a:t>
              </a:r>
            </a:p>
          </p:txBody>
        </p:sp>
        <p:sp>
          <p:nvSpPr>
            <p:cNvPr id="44" name="Rectangle 3">
              <a:extLst>
                <a:ext uri="{FF2B5EF4-FFF2-40B4-BE49-F238E27FC236}">
                  <a16:creationId xmlns:a16="http://schemas.microsoft.com/office/drawing/2014/main" id="{17752507-6022-4B92-7F0F-6811E52C8A75}"/>
                </a:ext>
              </a:extLst>
            </p:cNvPr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E5E785A5-DB29-E727-698C-4866280B30E1}"/>
              </a:ext>
            </a:extLst>
          </p:cNvPr>
          <p:cNvGrpSpPr/>
          <p:nvPr/>
        </p:nvGrpSpPr>
        <p:grpSpPr>
          <a:xfrm>
            <a:off x="386658" y="2233045"/>
            <a:ext cx="3393254" cy="623456"/>
            <a:chOff x="1063278" y="1818112"/>
            <a:chExt cx="3393254" cy="623456"/>
          </a:xfrm>
        </p:grpSpPr>
        <p:sp>
          <p:nvSpPr>
            <p:cNvPr id="46" name="Rectangle 6">
              <a:extLst>
                <a:ext uri="{FF2B5EF4-FFF2-40B4-BE49-F238E27FC236}">
                  <a16:creationId xmlns:a16="http://schemas.microsoft.com/office/drawing/2014/main" id="{50D48347-9318-6FDE-9479-0DC5DB0B3262}"/>
                </a:ext>
              </a:extLst>
            </p:cNvPr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Protocolo para troca de informações de forma serial entre dois dispositivos;</a:t>
              </a:r>
            </a:p>
          </p:txBody>
        </p:sp>
        <p:sp>
          <p:nvSpPr>
            <p:cNvPr id="47" name="Rectangle 7">
              <a:extLst>
                <a:ext uri="{FF2B5EF4-FFF2-40B4-BE49-F238E27FC236}">
                  <a16:creationId xmlns:a16="http://schemas.microsoft.com/office/drawing/2014/main" id="{9365E320-A5E0-BD6D-3F0B-5D0B706A3E93}"/>
                </a:ext>
              </a:extLst>
            </p:cNvPr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8" name="Agrupar 47">
            <a:extLst>
              <a:ext uri="{FF2B5EF4-FFF2-40B4-BE49-F238E27FC236}">
                <a16:creationId xmlns:a16="http://schemas.microsoft.com/office/drawing/2014/main" id="{279480B5-8C8B-4712-C672-DB5EA2A6D9CE}"/>
              </a:ext>
            </a:extLst>
          </p:cNvPr>
          <p:cNvGrpSpPr/>
          <p:nvPr/>
        </p:nvGrpSpPr>
        <p:grpSpPr>
          <a:xfrm>
            <a:off x="386658" y="3311977"/>
            <a:ext cx="3393254" cy="623456"/>
            <a:chOff x="1063278" y="3087544"/>
            <a:chExt cx="3393254" cy="623456"/>
          </a:xfrm>
        </p:grpSpPr>
        <p:sp>
          <p:nvSpPr>
            <p:cNvPr id="49" name="Rectangle 10">
              <a:extLst>
                <a:ext uri="{FF2B5EF4-FFF2-40B4-BE49-F238E27FC236}">
                  <a16:creationId xmlns:a16="http://schemas.microsoft.com/office/drawing/2014/main" id="{A417EF19-FCC5-4C6A-E3A4-419C6B71A596}"/>
                </a:ext>
              </a:extLst>
            </p:cNvPr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Usa apenas dois “fios”:</a:t>
              </a:r>
            </a:p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TX 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  <a:sym typeface="Wingdings" panose="05000000000000000000" pitchFamily="2" charset="2"/>
                </a:rPr>
                <a:t> RX em cada direção</a:t>
              </a:r>
              <a:endParaRPr lang="pt-BR" sz="1400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50" name="Rectangle 11">
              <a:extLst>
                <a:ext uri="{FF2B5EF4-FFF2-40B4-BE49-F238E27FC236}">
                  <a16:creationId xmlns:a16="http://schemas.microsoft.com/office/drawing/2014/main" id="{9D02D3F6-A34F-D365-9A23-A90BED18CCC4}"/>
                </a:ext>
              </a:extLst>
            </p:cNvPr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51" name="Agrupar 50">
            <a:extLst>
              <a:ext uri="{FF2B5EF4-FFF2-40B4-BE49-F238E27FC236}">
                <a16:creationId xmlns:a16="http://schemas.microsoft.com/office/drawing/2014/main" id="{72BAE626-3D09-5F6E-DAD8-19A661D7917B}"/>
              </a:ext>
            </a:extLst>
          </p:cNvPr>
          <p:cNvGrpSpPr/>
          <p:nvPr/>
        </p:nvGrpSpPr>
        <p:grpSpPr>
          <a:xfrm>
            <a:off x="386657" y="4390909"/>
            <a:ext cx="3393254" cy="623456"/>
            <a:chOff x="1063277" y="4356976"/>
            <a:chExt cx="3393254" cy="623456"/>
          </a:xfrm>
        </p:grpSpPr>
        <p:sp>
          <p:nvSpPr>
            <p:cNvPr id="52" name="Rectangle 41">
              <a:extLst>
                <a:ext uri="{FF2B5EF4-FFF2-40B4-BE49-F238E27FC236}">
                  <a16:creationId xmlns:a16="http://schemas.microsoft.com/office/drawing/2014/main" id="{3D4AE19A-34CC-6EFB-7710-7175CF9AD8BE}"/>
                </a:ext>
              </a:extLst>
            </p:cNvPr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Pode operar em Simplex, Half-Duplex ou Full Duplex</a:t>
              </a:r>
            </a:p>
          </p:txBody>
        </p:sp>
        <p:sp>
          <p:nvSpPr>
            <p:cNvPr id="53" name="Rectangle 42">
              <a:extLst>
                <a:ext uri="{FF2B5EF4-FFF2-40B4-BE49-F238E27FC236}">
                  <a16:creationId xmlns:a16="http://schemas.microsoft.com/office/drawing/2014/main" id="{7B73CDD8-1974-688E-A98A-17C3A68A3805}"/>
                </a:ext>
              </a:extLst>
            </p:cNvPr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47D0E793-516C-6ADB-B202-D8207A49E4A0}"/>
              </a:ext>
            </a:extLst>
          </p:cNvPr>
          <p:cNvGrpSpPr/>
          <p:nvPr/>
        </p:nvGrpSpPr>
        <p:grpSpPr>
          <a:xfrm>
            <a:off x="386657" y="5469840"/>
            <a:ext cx="3393254" cy="623456"/>
            <a:chOff x="1063277" y="5626407"/>
            <a:chExt cx="3393254" cy="623456"/>
          </a:xfrm>
        </p:grpSpPr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0DD9C052-3E7E-3162-550B-74F40704543D}"/>
                </a:ext>
              </a:extLst>
            </p:cNvPr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A informação é transmitida no formato de </a:t>
              </a:r>
              <a:r>
                <a:rPr lang="pt-BR" sz="1400" b="1" dirty="0">
                  <a:solidFill>
                    <a:schemeClr val="tx1"/>
                  </a:solidFill>
                  <a:latin typeface="Gotham HTF"/>
                </a:rPr>
                <a:t>FRAMES</a:t>
              </a:r>
            </a:p>
          </p:txBody>
        </p:sp>
        <p:sp>
          <p:nvSpPr>
            <p:cNvPr id="56" name="Rectangle 46">
              <a:extLst>
                <a:ext uri="{FF2B5EF4-FFF2-40B4-BE49-F238E27FC236}">
                  <a16:creationId xmlns:a16="http://schemas.microsoft.com/office/drawing/2014/main" id="{98D311D9-6A0E-010A-1ABF-8B0D3C05BA47}"/>
                </a:ext>
              </a:extLst>
            </p:cNvPr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64" name="Agrupar 63">
            <a:extLst>
              <a:ext uri="{FF2B5EF4-FFF2-40B4-BE49-F238E27FC236}">
                <a16:creationId xmlns:a16="http://schemas.microsoft.com/office/drawing/2014/main" id="{9DD68FF7-AC98-C4B8-F942-48E2FE7DE9E4}"/>
              </a:ext>
            </a:extLst>
          </p:cNvPr>
          <p:cNvGrpSpPr/>
          <p:nvPr/>
        </p:nvGrpSpPr>
        <p:grpSpPr>
          <a:xfrm>
            <a:off x="4703949" y="836712"/>
            <a:ext cx="3252426" cy="5616624"/>
            <a:chOff x="4703949" y="548680"/>
            <a:chExt cx="3252426" cy="5616624"/>
          </a:xfrm>
        </p:grpSpPr>
        <p:grpSp>
          <p:nvGrpSpPr>
            <p:cNvPr id="61" name="Agrupar 60">
              <a:extLst>
                <a:ext uri="{FF2B5EF4-FFF2-40B4-BE49-F238E27FC236}">
                  <a16:creationId xmlns:a16="http://schemas.microsoft.com/office/drawing/2014/main" id="{E3960B7B-41DA-9470-F6A8-DC65E227C80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38490" y="548680"/>
              <a:ext cx="3117885" cy="5481098"/>
              <a:chOff x="4838491" y="928017"/>
              <a:chExt cx="2160240" cy="3797602"/>
            </a:xfrm>
          </p:grpSpPr>
          <p:pic>
            <p:nvPicPr>
              <p:cNvPr id="58" name="Imagem 57">
                <a:extLst>
                  <a:ext uri="{FF2B5EF4-FFF2-40B4-BE49-F238E27FC236}">
                    <a16:creationId xmlns:a16="http://schemas.microsoft.com/office/drawing/2014/main" id="{4521528A-55E9-AB4C-008A-CE637C320B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72120" b="38343"/>
              <a:stretch/>
            </p:blipFill>
            <p:spPr>
              <a:xfrm>
                <a:off x="4838491" y="928017"/>
                <a:ext cx="1872208" cy="1080595"/>
              </a:xfrm>
              <a:prstGeom prst="rect">
                <a:avLst/>
              </a:prstGeom>
            </p:spPr>
          </p:pic>
          <p:pic>
            <p:nvPicPr>
              <p:cNvPr id="59" name="Imagem 58">
                <a:extLst>
                  <a:ext uri="{FF2B5EF4-FFF2-40B4-BE49-F238E27FC236}">
                    <a16:creationId xmlns:a16="http://schemas.microsoft.com/office/drawing/2014/main" id="{1E68148E-0047-77A3-3C72-BD968AEBD6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3242" r="34589" b="38343"/>
              <a:stretch/>
            </p:blipFill>
            <p:spPr>
              <a:xfrm>
                <a:off x="4838491" y="2286520"/>
                <a:ext cx="2160240" cy="1080595"/>
              </a:xfrm>
              <a:prstGeom prst="rect">
                <a:avLst/>
              </a:prstGeom>
            </p:spPr>
          </p:pic>
          <p:pic>
            <p:nvPicPr>
              <p:cNvPr id="60" name="Imagem 59">
                <a:extLst>
                  <a:ext uri="{FF2B5EF4-FFF2-40B4-BE49-F238E27FC236}">
                    <a16:creationId xmlns:a16="http://schemas.microsoft.com/office/drawing/2014/main" id="{2BE12751-EDB5-4119-CF4D-D6B24C0F752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7831" b="38343"/>
              <a:stretch/>
            </p:blipFill>
            <p:spPr>
              <a:xfrm>
                <a:off x="4838491" y="3645024"/>
                <a:ext cx="2160240" cy="1080595"/>
              </a:xfrm>
              <a:prstGeom prst="rect">
                <a:avLst/>
              </a:prstGeom>
            </p:spPr>
          </p:pic>
        </p:grpSp>
        <p:sp>
          <p:nvSpPr>
            <p:cNvPr id="63" name="CaixaDeTexto 62">
              <a:extLst>
                <a:ext uri="{FF2B5EF4-FFF2-40B4-BE49-F238E27FC236}">
                  <a16:creationId xmlns:a16="http://schemas.microsoft.com/office/drawing/2014/main" id="{568DDEEB-6A32-0997-4952-EA0093F49A9D}"/>
                </a:ext>
              </a:extLst>
            </p:cNvPr>
            <p:cNvSpPr txBox="1"/>
            <p:nvPr/>
          </p:nvSpPr>
          <p:spPr>
            <a:xfrm>
              <a:off x="4703949" y="5965249"/>
              <a:ext cx="318041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700" dirty="0"/>
                <a:t>Fonte: https://www.realdigital.org/img/ecc2afad2217f7584f5f4862c03acc21.svg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228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UART</a:t>
            </a:r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A894E616-DC76-47B7-7362-7A36E0863116}"/>
              </a:ext>
            </a:extLst>
          </p:cNvPr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43" name="Rectangle 2">
              <a:extLst>
                <a:ext uri="{FF2B5EF4-FFF2-40B4-BE49-F238E27FC236}">
                  <a16:creationId xmlns:a16="http://schemas.microsoft.com/office/drawing/2014/main" id="{0AE1E91C-1D2C-478C-F6D7-A4F0224CBF16}"/>
                </a:ext>
              </a:extLst>
            </p:cNvPr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Foi um dos primeiros protocolos de comunicação utilizados</a:t>
              </a:r>
            </a:p>
          </p:txBody>
        </p:sp>
        <p:sp>
          <p:nvSpPr>
            <p:cNvPr id="44" name="Rectangle 3">
              <a:extLst>
                <a:ext uri="{FF2B5EF4-FFF2-40B4-BE49-F238E27FC236}">
                  <a16:creationId xmlns:a16="http://schemas.microsoft.com/office/drawing/2014/main" id="{17752507-6022-4B92-7F0F-6811E52C8A75}"/>
                </a:ext>
              </a:extLst>
            </p:cNvPr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E5E785A5-DB29-E727-698C-4866280B30E1}"/>
              </a:ext>
            </a:extLst>
          </p:cNvPr>
          <p:cNvGrpSpPr/>
          <p:nvPr/>
        </p:nvGrpSpPr>
        <p:grpSpPr>
          <a:xfrm>
            <a:off x="386658" y="2233045"/>
            <a:ext cx="3393254" cy="623456"/>
            <a:chOff x="1063278" y="1818112"/>
            <a:chExt cx="3393254" cy="623456"/>
          </a:xfrm>
        </p:grpSpPr>
        <p:sp>
          <p:nvSpPr>
            <p:cNvPr id="46" name="Rectangle 6">
              <a:extLst>
                <a:ext uri="{FF2B5EF4-FFF2-40B4-BE49-F238E27FC236}">
                  <a16:creationId xmlns:a16="http://schemas.microsoft.com/office/drawing/2014/main" id="{50D48347-9318-6FDE-9479-0DC5DB0B3262}"/>
                </a:ext>
              </a:extLst>
            </p:cNvPr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Aplicado em Serial (COM) Ports, RS-232, Modems, etc.</a:t>
              </a:r>
            </a:p>
          </p:txBody>
        </p:sp>
        <p:sp>
          <p:nvSpPr>
            <p:cNvPr id="47" name="Rectangle 7">
              <a:extLst>
                <a:ext uri="{FF2B5EF4-FFF2-40B4-BE49-F238E27FC236}">
                  <a16:creationId xmlns:a16="http://schemas.microsoft.com/office/drawing/2014/main" id="{9365E320-A5E0-BD6D-3F0B-5D0B706A3E93}"/>
                </a:ext>
              </a:extLst>
            </p:cNvPr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8" name="Agrupar 47">
            <a:extLst>
              <a:ext uri="{FF2B5EF4-FFF2-40B4-BE49-F238E27FC236}">
                <a16:creationId xmlns:a16="http://schemas.microsoft.com/office/drawing/2014/main" id="{279480B5-8C8B-4712-C672-DB5EA2A6D9CE}"/>
              </a:ext>
            </a:extLst>
          </p:cNvPr>
          <p:cNvGrpSpPr/>
          <p:nvPr/>
        </p:nvGrpSpPr>
        <p:grpSpPr>
          <a:xfrm>
            <a:off x="386658" y="3311977"/>
            <a:ext cx="3393254" cy="623456"/>
            <a:chOff x="1063278" y="3087544"/>
            <a:chExt cx="3393254" cy="623456"/>
          </a:xfrm>
        </p:grpSpPr>
        <p:sp>
          <p:nvSpPr>
            <p:cNvPr id="49" name="Rectangle 10">
              <a:extLst>
                <a:ext uri="{FF2B5EF4-FFF2-40B4-BE49-F238E27FC236}">
                  <a16:creationId xmlns:a16="http://schemas.microsoft.com/office/drawing/2014/main" id="{A417EF19-FCC5-4C6A-E3A4-419C6B71A596}"/>
                </a:ext>
              </a:extLst>
            </p:cNvPr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Seu uso tem decaído devido a outros protocolos como SPI, I2C, USB e mesmo Ethernet</a:t>
              </a:r>
            </a:p>
          </p:txBody>
        </p:sp>
        <p:sp>
          <p:nvSpPr>
            <p:cNvPr id="50" name="Rectangle 11">
              <a:extLst>
                <a:ext uri="{FF2B5EF4-FFF2-40B4-BE49-F238E27FC236}">
                  <a16:creationId xmlns:a16="http://schemas.microsoft.com/office/drawing/2014/main" id="{9D02D3F6-A34F-D365-9A23-A90BED18CCC4}"/>
                </a:ext>
              </a:extLst>
            </p:cNvPr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51" name="Agrupar 50">
            <a:extLst>
              <a:ext uri="{FF2B5EF4-FFF2-40B4-BE49-F238E27FC236}">
                <a16:creationId xmlns:a16="http://schemas.microsoft.com/office/drawing/2014/main" id="{72BAE626-3D09-5F6E-DAD8-19A661D7917B}"/>
              </a:ext>
            </a:extLst>
          </p:cNvPr>
          <p:cNvGrpSpPr/>
          <p:nvPr/>
        </p:nvGrpSpPr>
        <p:grpSpPr>
          <a:xfrm>
            <a:off x="386657" y="4390909"/>
            <a:ext cx="3393254" cy="623456"/>
            <a:chOff x="1063277" y="4356976"/>
            <a:chExt cx="3393254" cy="623456"/>
          </a:xfrm>
        </p:grpSpPr>
        <p:sp>
          <p:nvSpPr>
            <p:cNvPr id="52" name="Rectangle 41">
              <a:extLst>
                <a:ext uri="{FF2B5EF4-FFF2-40B4-BE49-F238E27FC236}">
                  <a16:creationId xmlns:a16="http://schemas.microsoft.com/office/drawing/2014/main" id="{3D4AE19A-34CC-6EFB-7710-7175CF9AD8BE}"/>
                </a:ext>
              </a:extLst>
            </p:cNvPr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Ainda é importante para aplicações de baixa velocidade (115200 bps), e baixo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throughput</a:t>
              </a:r>
              <a:endParaRPr lang="pt-BR" sz="1400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53" name="Rectangle 42">
              <a:extLst>
                <a:ext uri="{FF2B5EF4-FFF2-40B4-BE49-F238E27FC236}">
                  <a16:creationId xmlns:a16="http://schemas.microsoft.com/office/drawing/2014/main" id="{7B73CDD8-1974-688E-A98A-17C3A68A3805}"/>
                </a:ext>
              </a:extLst>
            </p:cNvPr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47D0E793-516C-6ADB-B202-D8207A49E4A0}"/>
              </a:ext>
            </a:extLst>
          </p:cNvPr>
          <p:cNvGrpSpPr/>
          <p:nvPr/>
        </p:nvGrpSpPr>
        <p:grpSpPr>
          <a:xfrm>
            <a:off x="386657" y="5469840"/>
            <a:ext cx="3393254" cy="623456"/>
            <a:chOff x="1063277" y="5626407"/>
            <a:chExt cx="3393254" cy="623456"/>
          </a:xfrm>
        </p:grpSpPr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0DD9C052-3E7E-3162-550B-74F40704543D}"/>
                </a:ext>
              </a:extLst>
            </p:cNvPr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Usamos UART para Mandar mensagens no Console do Arduino</a:t>
              </a:r>
              <a:endParaRPr lang="pt-BR" sz="1400" b="1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56" name="Rectangle 46">
              <a:extLst>
                <a:ext uri="{FF2B5EF4-FFF2-40B4-BE49-F238E27FC236}">
                  <a16:creationId xmlns:a16="http://schemas.microsoft.com/office/drawing/2014/main" id="{98D311D9-6A0E-010A-1ABF-8B0D3C05BA47}"/>
                </a:ext>
              </a:extLst>
            </p:cNvPr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pic>
        <p:nvPicPr>
          <p:cNvPr id="2" name="Picture 4" descr="StarTech. com Cabo de modem nulo serial DB9 RS232 3 m F/M - Cabo de modem  nulo - DB-9 (M) para DB-9 (F) - 3 m - SCNM9FM Cinza | Amazon.com.br">
            <a:extLst>
              <a:ext uri="{FF2B5EF4-FFF2-40B4-BE49-F238E27FC236}">
                <a16:creationId xmlns:a16="http://schemas.microsoft.com/office/drawing/2014/main" id="{569F5DF9-DAF3-55BF-BE35-9EC03858A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836712"/>
            <a:ext cx="3669578" cy="2269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etor de Arduino Uno board used for robotic coding training do Stock |  Adobe Stock">
            <a:extLst>
              <a:ext uri="{FF2B5EF4-FFF2-40B4-BE49-F238E27FC236}">
                <a16:creationId xmlns:a16="http://schemas.microsoft.com/office/drawing/2014/main" id="{8BBA99CD-AB3F-4CD9-3C2B-F72C50E3B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935433"/>
            <a:ext cx="3503848" cy="2494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2BEC7661-0011-87AD-8AA8-18726BF91A80}"/>
              </a:ext>
            </a:extLst>
          </p:cNvPr>
          <p:cNvSpPr/>
          <p:nvPr/>
        </p:nvSpPr>
        <p:spPr>
          <a:xfrm>
            <a:off x="7620880" y="3809959"/>
            <a:ext cx="335496" cy="699161"/>
          </a:xfrm>
          <a:prstGeom prst="rect">
            <a:avLst/>
          </a:prstGeom>
          <a:noFill/>
          <a:ln w="57150">
            <a:solidFill>
              <a:srgbClr val="ED26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7954F59-043E-D486-9A4F-5B88E5960187}"/>
              </a:ext>
            </a:extLst>
          </p:cNvPr>
          <p:cNvSpPr txBox="1"/>
          <p:nvPr/>
        </p:nvSpPr>
        <p:spPr>
          <a:xfrm>
            <a:off x="7385688" y="3382072"/>
            <a:ext cx="805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rgbClr val="ED145B"/>
                </a:solidFill>
                <a:latin typeface="Gotham HTF"/>
              </a:rPr>
              <a:t>UART</a:t>
            </a:r>
            <a:endParaRPr lang="pt-BR" b="1" dirty="0">
              <a:solidFill>
                <a:srgbClr val="ED14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474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UART</a:t>
            </a:r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A894E616-DC76-47B7-7362-7A36E0863116}"/>
              </a:ext>
            </a:extLst>
          </p:cNvPr>
          <p:cNvGrpSpPr/>
          <p:nvPr/>
        </p:nvGrpSpPr>
        <p:grpSpPr>
          <a:xfrm>
            <a:off x="386658" y="1586161"/>
            <a:ext cx="3393254" cy="623456"/>
            <a:chOff x="1063278" y="548680"/>
            <a:chExt cx="3393254" cy="623456"/>
          </a:xfrm>
        </p:grpSpPr>
        <p:sp>
          <p:nvSpPr>
            <p:cNvPr id="43" name="Rectangle 2">
              <a:extLst>
                <a:ext uri="{FF2B5EF4-FFF2-40B4-BE49-F238E27FC236}">
                  <a16:creationId xmlns:a16="http://schemas.microsoft.com/office/drawing/2014/main" id="{0AE1E91C-1D2C-478C-F6D7-A4F0224CBF16}"/>
                </a:ext>
              </a:extLst>
            </p:cNvPr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UART é Assíncrona, ou seja, não depende de uma fonte de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clock</a:t>
              </a:r>
              <a:endParaRPr lang="pt-BR" sz="1400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44" name="Rectangle 3">
              <a:extLst>
                <a:ext uri="{FF2B5EF4-FFF2-40B4-BE49-F238E27FC236}">
                  <a16:creationId xmlns:a16="http://schemas.microsoft.com/office/drawing/2014/main" id="{17752507-6022-4B92-7F0F-6811E52C8A75}"/>
                </a:ext>
              </a:extLst>
            </p:cNvPr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E5E785A5-DB29-E727-698C-4866280B30E1}"/>
              </a:ext>
            </a:extLst>
          </p:cNvPr>
          <p:cNvGrpSpPr/>
          <p:nvPr/>
        </p:nvGrpSpPr>
        <p:grpSpPr>
          <a:xfrm>
            <a:off x="386658" y="2987941"/>
            <a:ext cx="3393254" cy="623456"/>
            <a:chOff x="1063278" y="1818112"/>
            <a:chExt cx="3393254" cy="623456"/>
          </a:xfrm>
        </p:grpSpPr>
        <p:sp>
          <p:nvSpPr>
            <p:cNvPr id="46" name="Rectangle 6">
              <a:extLst>
                <a:ext uri="{FF2B5EF4-FFF2-40B4-BE49-F238E27FC236}">
                  <a16:creationId xmlns:a16="http://schemas.microsoft.com/office/drawing/2014/main" id="{50D48347-9318-6FDE-9479-0DC5DB0B3262}"/>
                </a:ext>
              </a:extLst>
            </p:cNvPr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O Receptor e o Transmissor devem operar na mesma velocidade (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Baud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rate)</a:t>
              </a:r>
            </a:p>
          </p:txBody>
        </p:sp>
        <p:sp>
          <p:nvSpPr>
            <p:cNvPr id="47" name="Rectangle 7">
              <a:extLst>
                <a:ext uri="{FF2B5EF4-FFF2-40B4-BE49-F238E27FC236}">
                  <a16:creationId xmlns:a16="http://schemas.microsoft.com/office/drawing/2014/main" id="{9365E320-A5E0-BD6D-3F0B-5D0B706A3E93}"/>
                </a:ext>
              </a:extLst>
            </p:cNvPr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8" name="Agrupar 47">
            <a:extLst>
              <a:ext uri="{FF2B5EF4-FFF2-40B4-BE49-F238E27FC236}">
                <a16:creationId xmlns:a16="http://schemas.microsoft.com/office/drawing/2014/main" id="{279480B5-8C8B-4712-C672-DB5EA2A6D9CE}"/>
              </a:ext>
            </a:extLst>
          </p:cNvPr>
          <p:cNvGrpSpPr/>
          <p:nvPr/>
        </p:nvGrpSpPr>
        <p:grpSpPr>
          <a:xfrm>
            <a:off x="386658" y="4389720"/>
            <a:ext cx="3393254" cy="623456"/>
            <a:chOff x="1063278" y="3087544"/>
            <a:chExt cx="3393254" cy="623456"/>
          </a:xfrm>
        </p:grpSpPr>
        <p:sp>
          <p:nvSpPr>
            <p:cNvPr id="49" name="Rectangle 10">
              <a:extLst>
                <a:ext uri="{FF2B5EF4-FFF2-40B4-BE49-F238E27FC236}">
                  <a16:creationId xmlns:a16="http://schemas.microsoft.com/office/drawing/2014/main" id="{A417EF19-FCC5-4C6A-E3A4-419C6B71A596}"/>
                </a:ext>
              </a:extLst>
            </p:cNvPr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Eles também devem usar a mesma estrutura de Frame</a:t>
              </a:r>
            </a:p>
          </p:txBody>
        </p:sp>
        <p:sp>
          <p:nvSpPr>
            <p:cNvPr id="50" name="Rectangle 11">
              <a:extLst>
                <a:ext uri="{FF2B5EF4-FFF2-40B4-BE49-F238E27FC236}">
                  <a16:creationId xmlns:a16="http://schemas.microsoft.com/office/drawing/2014/main" id="{9D02D3F6-A34F-D365-9A23-A90BED18CCC4}"/>
                </a:ext>
              </a:extLst>
            </p:cNvPr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032D80B8-3255-FE97-BFB0-940ABD1E2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2125367"/>
              </p:ext>
            </p:extLst>
          </p:nvPr>
        </p:nvGraphicFramePr>
        <p:xfrm>
          <a:off x="4985551" y="1563951"/>
          <a:ext cx="3552056" cy="3449225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3552056">
                  <a:extLst>
                    <a:ext uri="{9D8B030D-6E8A-4147-A177-3AD203B41FA5}">
                      <a16:colId xmlns:a16="http://schemas.microsoft.com/office/drawing/2014/main" val="3438538634"/>
                    </a:ext>
                  </a:extLst>
                </a:gridCol>
              </a:tblGrid>
              <a:tr h="561829"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Baud</a:t>
                      </a:r>
                      <a:r>
                        <a:rPr lang="pt-BR" dirty="0"/>
                        <a:t> Rates Comuns em uma comunicação UART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688640"/>
                  </a:ext>
                </a:extLst>
              </a:tr>
              <a:tr h="561829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4800 bps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6835198"/>
                  </a:ext>
                </a:extLst>
              </a:tr>
              <a:tr h="561829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9600 bps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2179502"/>
                  </a:ext>
                </a:extLst>
              </a:tr>
              <a:tr h="561829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19200 bps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4705866"/>
                  </a:ext>
                </a:extLst>
              </a:tr>
              <a:tr h="561829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57600 bps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6940145"/>
                  </a:ext>
                </a:extLst>
              </a:tr>
              <a:tr h="561829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115200 bps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51594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8957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26784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UART</a:t>
            </a: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F0187C8-CC2A-75EE-5F32-4168D91B88F2}"/>
              </a:ext>
            </a:extLst>
          </p:cNvPr>
          <p:cNvSpPr/>
          <p:nvPr/>
        </p:nvSpPr>
        <p:spPr>
          <a:xfrm flipH="1">
            <a:off x="179512" y="1052736"/>
            <a:ext cx="1024758" cy="724163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sz="3000" b="1" dirty="0">
              <a:solidFill>
                <a:schemeClr val="bg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9EDFA0D-C5BB-2E23-F0D2-05C1F83FD3FE}"/>
              </a:ext>
            </a:extLst>
          </p:cNvPr>
          <p:cNvSpPr/>
          <p:nvPr/>
        </p:nvSpPr>
        <p:spPr>
          <a:xfrm flipH="1">
            <a:off x="1011143" y="1052736"/>
            <a:ext cx="4221216" cy="724163"/>
          </a:xfrm>
          <a:custGeom>
            <a:avLst/>
            <a:gdLst>
              <a:gd name="connsiteX0" fmla="*/ 5145513 w 5628288"/>
              <a:gd name="connsiteY0" fmla="*/ 0 h 965551"/>
              <a:gd name="connsiteX1" fmla="*/ 4908331 w 5628288"/>
              <a:gd name="connsiteY1" fmla="*/ 0 h 965551"/>
              <a:gd name="connsiteX2" fmla="*/ 4261944 w 5628288"/>
              <a:gd name="connsiteY2" fmla="*/ 0 h 965551"/>
              <a:gd name="connsiteX3" fmla="*/ 0 w 5628288"/>
              <a:gd name="connsiteY3" fmla="*/ 0 h 965551"/>
              <a:gd name="connsiteX4" fmla="*/ 0 w 5628288"/>
              <a:gd name="connsiteY4" fmla="*/ 965551 h 965551"/>
              <a:gd name="connsiteX5" fmla="*/ 4261944 w 5628288"/>
              <a:gd name="connsiteY5" fmla="*/ 965551 h 965551"/>
              <a:gd name="connsiteX6" fmla="*/ 4908331 w 5628288"/>
              <a:gd name="connsiteY6" fmla="*/ 965551 h 965551"/>
              <a:gd name="connsiteX7" fmla="*/ 5145513 w 5628288"/>
              <a:gd name="connsiteY7" fmla="*/ 965551 h 965551"/>
              <a:gd name="connsiteX8" fmla="*/ 5628288 w 5628288"/>
              <a:gd name="connsiteY8" fmla="*/ 482776 h 965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28288" h="965551">
                <a:moveTo>
                  <a:pt x="5145513" y="0"/>
                </a:moveTo>
                <a:lnTo>
                  <a:pt x="4908331" y="0"/>
                </a:lnTo>
                <a:lnTo>
                  <a:pt x="4261944" y="0"/>
                </a:lnTo>
                <a:lnTo>
                  <a:pt x="0" y="0"/>
                </a:lnTo>
                <a:lnTo>
                  <a:pt x="0" y="965551"/>
                </a:lnTo>
                <a:lnTo>
                  <a:pt x="4261944" y="965551"/>
                </a:lnTo>
                <a:lnTo>
                  <a:pt x="4908331" y="965551"/>
                </a:lnTo>
                <a:lnTo>
                  <a:pt x="5145513" y="965551"/>
                </a:lnTo>
                <a:lnTo>
                  <a:pt x="5628288" y="48277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32000" rtlCol="0" anchor="ctr">
            <a:noAutofit/>
          </a:bodyPr>
          <a:lstStyle/>
          <a:p>
            <a:pPr defTabSz="685800">
              <a:defRPr/>
            </a:pPr>
            <a:r>
              <a:rPr lang="pt-BR" sz="1350" b="1" dirty="0">
                <a:solidFill>
                  <a:schemeClr val="accent1"/>
                </a:solidFill>
              </a:rPr>
              <a:t>Bits de START e STOP:</a:t>
            </a: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9086057E-FB5A-9C1B-7890-1985D44C0657}"/>
              </a:ext>
            </a:extLst>
          </p:cNvPr>
          <p:cNvGrpSpPr/>
          <p:nvPr/>
        </p:nvGrpSpPr>
        <p:grpSpPr>
          <a:xfrm>
            <a:off x="467544" y="3111147"/>
            <a:ext cx="3393254" cy="623456"/>
            <a:chOff x="1063278" y="548680"/>
            <a:chExt cx="3393254" cy="623456"/>
          </a:xfrm>
        </p:grpSpPr>
        <p:sp>
          <p:nvSpPr>
            <p:cNvPr id="18" name="Rectangle 2">
              <a:extLst>
                <a:ext uri="{FF2B5EF4-FFF2-40B4-BE49-F238E27FC236}">
                  <a16:creationId xmlns:a16="http://schemas.microsoft.com/office/drawing/2014/main" id="{6DF848B5-F731-6E40-9A9B-DDEDF493E797}"/>
                </a:ext>
              </a:extLst>
            </p:cNvPr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85800">
                <a:defRPr/>
              </a:pPr>
              <a:r>
                <a:rPr lang="pt-BR" sz="1400" b="1" dirty="0">
                  <a:solidFill>
                    <a:schemeClr val="accent1"/>
                  </a:solidFill>
                </a:rPr>
                <a:t>Start bit: Indica informação a caminho;</a:t>
              </a:r>
            </a:p>
          </p:txBody>
        </p:sp>
        <p:sp>
          <p:nvSpPr>
            <p:cNvPr id="19" name="Rectangle 3">
              <a:extLst>
                <a:ext uri="{FF2B5EF4-FFF2-40B4-BE49-F238E27FC236}">
                  <a16:creationId xmlns:a16="http://schemas.microsoft.com/office/drawing/2014/main" id="{6C11C4CE-28C7-3F01-7028-F7CD258219F3}"/>
                </a:ext>
              </a:extLst>
            </p:cNvPr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2FDC6B62-2542-8FBB-42D6-5E456A1F58D2}"/>
              </a:ext>
            </a:extLst>
          </p:cNvPr>
          <p:cNvGrpSpPr/>
          <p:nvPr/>
        </p:nvGrpSpPr>
        <p:grpSpPr>
          <a:xfrm>
            <a:off x="5570610" y="3111147"/>
            <a:ext cx="3393254" cy="623456"/>
            <a:chOff x="1063278" y="548680"/>
            <a:chExt cx="3393254" cy="623456"/>
          </a:xfrm>
        </p:grpSpPr>
        <p:sp>
          <p:nvSpPr>
            <p:cNvPr id="24" name="Rectangle 2">
              <a:extLst>
                <a:ext uri="{FF2B5EF4-FFF2-40B4-BE49-F238E27FC236}">
                  <a16:creationId xmlns:a16="http://schemas.microsoft.com/office/drawing/2014/main" id="{395A0CBB-5FDE-737D-28EB-33357BDFBC7B}"/>
                </a:ext>
              </a:extLst>
            </p:cNvPr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85800">
                <a:defRPr/>
              </a:pPr>
              <a:r>
                <a:rPr lang="pt-BR" sz="1400" b="1" dirty="0">
                  <a:solidFill>
                    <a:schemeClr val="accent1"/>
                  </a:solidFill>
                </a:rPr>
                <a:t>Stop bit: Indica termino da informação</a:t>
              </a:r>
            </a:p>
          </p:txBody>
        </p:sp>
        <p:sp>
          <p:nvSpPr>
            <p:cNvPr id="25" name="Rectangle 3">
              <a:extLst>
                <a:ext uri="{FF2B5EF4-FFF2-40B4-BE49-F238E27FC236}">
                  <a16:creationId xmlns:a16="http://schemas.microsoft.com/office/drawing/2014/main" id="{647B1D8D-EE7A-C358-E29F-1258CC9D4E7B}"/>
                </a:ext>
              </a:extLst>
            </p:cNvPr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pic>
        <p:nvPicPr>
          <p:cNvPr id="61" name="Imagem 60">
            <a:extLst>
              <a:ext uri="{FF2B5EF4-FFF2-40B4-BE49-F238E27FC236}">
                <a16:creationId xmlns:a16="http://schemas.microsoft.com/office/drawing/2014/main" id="{F757B34F-A026-15D1-EF27-E97527D23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4365104"/>
            <a:ext cx="8496320" cy="176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7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rrow: Chevron 4">
            <a:extLst>
              <a:ext uri="{FF2B5EF4-FFF2-40B4-BE49-F238E27FC236}">
                <a16:creationId xmlns:a16="http://schemas.microsoft.com/office/drawing/2014/main" id="{DED62D63-6090-9A43-40ED-CE2A9A4240F1}"/>
              </a:ext>
            </a:extLst>
          </p:cNvPr>
          <p:cNvSpPr/>
          <p:nvPr/>
        </p:nvSpPr>
        <p:spPr>
          <a:xfrm flipH="1">
            <a:off x="179512" y="1048653"/>
            <a:ext cx="1024758" cy="724163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>
              <a:solidFill>
                <a:schemeClr val="bg1"/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0411606-5E49-80B7-195C-86BF6B42AFD6}"/>
              </a:ext>
            </a:extLst>
          </p:cNvPr>
          <p:cNvSpPr/>
          <p:nvPr/>
        </p:nvSpPr>
        <p:spPr>
          <a:xfrm flipH="1">
            <a:off x="1011143" y="1048653"/>
            <a:ext cx="4221216" cy="724163"/>
          </a:xfrm>
          <a:custGeom>
            <a:avLst/>
            <a:gdLst>
              <a:gd name="connsiteX0" fmla="*/ 5145513 w 5628288"/>
              <a:gd name="connsiteY0" fmla="*/ 0 h 965551"/>
              <a:gd name="connsiteX1" fmla="*/ 4908331 w 5628288"/>
              <a:gd name="connsiteY1" fmla="*/ 0 h 965551"/>
              <a:gd name="connsiteX2" fmla="*/ 4261944 w 5628288"/>
              <a:gd name="connsiteY2" fmla="*/ 0 h 965551"/>
              <a:gd name="connsiteX3" fmla="*/ 0 w 5628288"/>
              <a:gd name="connsiteY3" fmla="*/ 0 h 965551"/>
              <a:gd name="connsiteX4" fmla="*/ 0 w 5628288"/>
              <a:gd name="connsiteY4" fmla="*/ 965551 h 965551"/>
              <a:gd name="connsiteX5" fmla="*/ 4261944 w 5628288"/>
              <a:gd name="connsiteY5" fmla="*/ 965551 h 965551"/>
              <a:gd name="connsiteX6" fmla="*/ 4908331 w 5628288"/>
              <a:gd name="connsiteY6" fmla="*/ 965551 h 965551"/>
              <a:gd name="connsiteX7" fmla="*/ 5145513 w 5628288"/>
              <a:gd name="connsiteY7" fmla="*/ 965551 h 965551"/>
              <a:gd name="connsiteX8" fmla="*/ 5628288 w 5628288"/>
              <a:gd name="connsiteY8" fmla="*/ 482776 h 965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28288" h="965551">
                <a:moveTo>
                  <a:pt x="5145513" y="0"/>
                </a:moveTo>
                <a:lnTo>
                  <a:pt x="4908331" y="0"/>
                </a:lnTo>
                <a:lnTo>
                  <a:pt x="4261944" y="0"/>
                </a:lnTo>
                <a:lnTo>
                  <a:pt x="0" y="0"/>
                </a:lnTo>
                <a:lnTo>
                  <a:pt x="0" y="965551"/>
                </a:lnTo>
                <a:lnTo>
                  <a:pt x="4261944" y="965551"/>
                </a:lnTo>
                <a:lnTo>
                  <a:pt x="4908331" y="965551"/>
                </a:lnTo>
                <a:lnTo>
                  <a:pt x="5145513" y="965551"/>
                </a:lnTo>
                <a:lnTo>
                  <a:pt x="5628288" y="48277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32000" rtlCol="0" anchor="ctr">
            <a:noAutofit/>
          </a:bodyPr>
          <a:lstStyle/>
          <a:p>
            <a:pPr defTabSz="685800">
              <a:defRPr/>
            </a:pPr>
            <a:r>
              <a:rPr lang="pt-BR" sz="1350" b="1" dirty="0">
                <a:solidFill>
                  <a:schemeClr val="accent2"/>
                </a:solidFill>
              </a:rPr>
              <a:t>Bits de informação </a:t>
            </a:r>
            <a:r>
              <a:rPr lang="pt-BR" sz="1350" b="1" dirty="0">
                <a:solidFill>
                  <a:schemeClr val="accent2"/>
                </a:solidFill>
                <a:sym typeface="Wingdings" panose="05000000000000000000" pitchFamily="2" charset="2"/>
              </a:rPr>
              <a:t></a:t>
            </a:r>
            <a:r>
              <a:rPr lang="pt-BR" sz="1350" b="1" dirty="0">
                <a:solidFill>
                  <a:schemeClr val="accent2"/>
                </a:solidFill>
              </a:rPr>
              <a:t> Data Bits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26784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UART</a:t>
            </a:r>
          </a:p>
        </p:txBody>
      </p: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24DE67DD-92CB-CEE2-5E73-6524A584AA1D}"/>
              </a:ext>
            </a:extLst>
          </p:cNvPr>
          <p:cNvGrpSpPr/>
          <p:nvPr/>
        </p:nvGrpSpPr>
        <p:grpSpPr>
          <a:xfrm>
            <a:off x="5427218" y="620688"/>
            <a:ext cx="3393254" cy="623456"/>
            <a:chOff x="1063278" y="1818112"/>
            <a:chExt cx="3393254" cy="623456"/>
          </a:xfrm>
        </p:grpSpPr>
        <p:sp>
          <p:nvSpPr>
            <p:cNvPr id="37" name="Rectangle 6">
              <a:extLst>
                <a:ext uri="{FF2B5EF4-FFF2-40B4-BE49-F238E27FC236}">
                  <a16:creationId xmlns:a16="http://schemas.microsoft.com/office/drawing/2014/main" id="{5169751D-C8C6-DBAE-615C-184FB4DB7B71}"/>
                </a:ext>
              </a:extLst>
            </p:cNvPr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85800">
                <a:defRPr/>
              </a:pPr>
              <a:r>
                <a:rPr lang="pt-BR" sz="1400" b="1" dirty="0">
                  <a:solidFill>
                    <a:schemeClr val="accent2"/>
                  </a:solidFill>
                </a:rPr>
                <a:t>Podem ser de 5 a 9 bits.</a:t>
              </a:r>
            </a:p>
          </p:txBody>
        </p:sp>
        <p:sp>
          <p:nvSpPr>
            <p:cNvPr id="38" name="Rectangle 7">
              <a:extLst>
                <a:ext uri="{FF2B5EF4-FFF2-40B4-BE49-F238E27FC236}">
                  <a16:creationId xmlns:a16="http://schemas.microsoft.com/office/drawing/2014/main" id="{075F866C-C105-61C8-73BB-1F2C9BF0E2C4}"/>
                </a:ext>
              </a:extLst>
            </p:cNvPr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7BBA0E76-81CE-56AB-2309-258C23356473}"/>
              </a:ext>
            </a:extLst>
          </p:cNvPr>
          <p:cNvGrpSpPr/>
          <p:nvPr/>
        </p:nvGrpSpPr>
        <p:grpSpPr>
          <a:xfrm>
            <a:off x="5427218" y="1240579"/>
            <a:ext cx="3393254" cy="623456"/>
            <a:chOff x="1063278" y="1818112"/>
            <a:chExt cx="3393254" cy="623456"/>
          </a:xfrm>
        </p:grpSpPr>
        <p:sp>
          <p:nvSpPr>
            <p:cNvPr id="41" name="Rectangle 6">
              <a:extLst>
                <a:ext uri="{FF2B5EF4-FFF2-40B4-BE49-F238E27FC236}">
                  <a16:creationId xmlns:a16="http://schemas.microsoft.com/office/drawing/2014/main" id="{00DF0FC5-67FA-CB27-C905-09E3AF60F2F4}"/>
                </a:ext>
              </a:extLst>
            </p:cNvPr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85800">
                <a:defRPr/>
              </a:pPr>
              <a:r>
                <a:rPr lang="pt-BR" sz="1400" b="1" dirty="0">
                  <a:solidFill>
                    <a:schemeClr val="accent2"/>
                  </a:solidFill>
                </a:rPr>
                <a:t>Normalmente usamos de 7 a 8 bits;</a:t>
              </a:r>
            </a:p>
          </p:txBody>
        </p:sp>
        <p:sp>
          <p:nvSpPr>
            <p:cNvPr id="57" name="Rectangle 7">
              <a:extLst>
                <a:ext uri="{FF2B5EF4-FFF2-40B4-BE49-F238E27FC236}">
                  <a16:creationId xmlns:a16="http://schemas.microsoft.com/office/drawing/2014/main" id="{B00DB916-1CE5-3581-0B53-1521CE9B5047}"/>
                </a:ext>
              </a:extLst>
            </p:cNvPr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58" name="Agrupar 57">
            <a:extLst>
              <a:ext uri="{FF2B5EF4-FFF2-40B4-BE49-F238E27FC236}">
                <a16:creationId xmlns:a16="http://schemas.microsoft.com/office/drawing/2014/main" id="{23002290-25E0-1866-E44A-4FEE5CD0490B}"/>
              </a:ext>
            </a:extLst>
          </p:cNvPr>
          <p:cNvGrpSpPr/>
          <p:nvPr/>
        </p:nvGrpSpPr>
        <p:grpSpPr>
          <a:xfrm>
            <a:off x="5427218" y="1816643"/>
            <a:ext cx="3393254" cy="623456"/>
            <a:chOff x="1063278" y="1818112"/>
            <a:chExt cx="3393254" cy="623456"/>
          </a:xfrm>
        </p:grpSpPr>
        <p:sp>
          <p:nvSpPr>
            <p:cNvPr id="59" name="Rectangle 6">
              <a:extLst>
                <a:ext uri="{FF2B5EF4-FFF2-40B4-BE49-F238E27FC236}">
                  <a16:creationId xmlns:a16="http://schemas.microsoft.com/office/drawing/2014/main" id="{9235A151-88AE-38F9-DA2E-8DAB358DE6D3}"/>
                </a:ext>
              </a:extLst>
            </p:cNvPr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85800">
                <a:defRPr/>
              </a:pPr>
              <a:r>
                <a:rPr lang="pt-BR" sz="1400" b="1" dirty="0">
                  <a:solidFill>
                    <a:schemeClr val="accent2"/>
                  </a:solidFill>
                </a:rPr>
                <a:t>Bit menos significativo primeiro (LSB);</a:t>
              </a:r>
            </a:p>
          </p:txBody>
        </p:sp>
        <p:sp>
          <p:nvSpPr>
            <p:cNvPr id="60" name="Rectangle 7">
              <a:extLst>
                <a:ext uri="{FF2B5EF4-FFF2-40B4-BE49-F238E27FC236}">
                  <a16:creationId xmlns:a16="http://schemas.microsoft.com/office/drawing/2014/main" id="{80D8173C-04BC-FEAD-5FFC-9C8F6182B918}"/>
                </a:ext>
              </a:extLst>
            </p:cNvPr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id="{B003B7A1-87AF-A301-FCB2-162992BDF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4402878"/>
            <a:ext cx="8496320" cy="1762426"/>
          </a:xfrm>
          <a:prstGeom prst="rect">
            <a:avLst/>
          </a:prstGeom>
        </p:spPr>
      </p:pic>
      <p:grpSp>
        <p:nvGrpSpPr>
          <p:cNvPr id="10" name="Group 2">
            <a:extLst>
              <a:ext uri="{FF2B5EF4-FFF2-40B4-BE49-F238E27FC236}">
                <a16:creationId xmlns:a16="http://schemas.microsoft.com/office/drawing/2014/main" id="{A58089C1-8584-825F-E362-8701507E11D5}"/>
              </a:ext>
            </a:extLst>
          </p:cNvPr>
          <p:cNvGrpSpPr/>
          <p:nvPr/>
        </p:nvGrpSpPr>
        <p:grpSpPr>
          <a:xfrm>
            <a:off x="323528" y="2780928"/>
            <a:ext cx="8496320" cy="1512168"/>
            <a:chOff x="638714" y="1308295"/>
            <a:chExt cx="10971395" cy="1901011"/>
          </a:xfrm>
        </p:grpSpPr>
        <p:sp>
          <p:nvSpPr>
            <p:cNvPr id="11" name="Rectangle 78">
              <a:extLst>
                <a:ext uri="{FF2B5EF4-FFF2-40B4-BE49-F238E27FC236}">
                  <a16:creationId xmlns:a16="http://schemas.microsoft.com/office/drawing/2014/main" id="{959C224D-EEF1-82BC-2094-58F6D5A306C6}"/>
                </a:ext>
              </a:extLst>
            </p:cNvPr>
            <p:cNvSpPr/>
            <p:nvPr/>
          </p:nvSpPr>
          <p:spPr bwMode="auto"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0" rIns="0" bIns="0" rtlCol="0" anchor="ctr"/>
            <a:lstStyle/>
            <a:p>
              <a:pPr defTabSz="685800">
                <a:defRPr/>
              </a:pP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Por Exemplo:</a:t>
              </a:r>
            </a:p>
            <a:p>
              <a:pPr marL="342900" indent="-342900" defTabSz="685800">
                <a:buFontTx/>
                <a:buChar char="-"/>
                <a:defRPr/>
              </a:pP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A letra ‘S’ = 0x52 = 1010011</a:t>
              </a:r>
            </a:p>
            <a:p>
              <a:pPr marL="342900" indent="-342900" defTabSz="685800">
                <a:buFontTx/>
                <a:buChar char="-"/>
                <a:defRPr/>
              </a:pP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Na Ordem LSB     = 1100101</a:t>
              </a:r>
            </a:p>
          </p:txBody>
        </p:sp>
        <p:sp>
          <p:nvSpPr>
            <p:cNvPr id="12" name="Pentagon 26">
              <a:extLst>
                <a:ext uri="{FF2B5EF4-FFF2-40B4-BE49-F238E27FC236}">
                  <a16:creationId xmlns:a16="http://schemas.microsoft.com/office/drawing/2014/main" id="{15ACB2AD-24E8-963A-CE41-8DFDAE612BAE}"/>
                </a:ext>
              </a:extLst>
            </p:cNvPr>
            <p:cNvSpPr/>
            <p:nvPr/>
          </p:nvSpPr>
          <p:spPr bwMode="auto"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90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row: Chevron 6">
            <a:extLst>
              <a:ext uri="{FF2B5EF4-FFF2-40B4-BE49-F238E27FC236}">
                <a16:creationId xmlns:a16="http://schemas.microsoft.com/office/drawing/2014/main" id="{E20020A8-16F1-4CF2-A185-A4E9DD606972}"/>
              </a:ext>
            </a:extLst>
          </p:cNvPr>
          <p:cNvSpPr/>
          <p:nvPr/>
        </p:nvSpPr>
        <p:spPr>
          <a:xfrm flipH="1">
            <a:off x="179512" y="1052736"/>
            <a:ext cx="1024758" cy="724163"/>
          </a:xfrm>
          <a:prstGeom prst="chevron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>
              <a:solidFill>
                <a:schemeClr val="bg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E0C025B-A291-15C2-CEAE-61F06CE74556}"/>
              </a:ext>
            </a:extLst>
          </p:cNvPr>
          <p:cNvSpPr/>
          <p:nvPr/>
        </p:nvSpPr>
        <p:spPr>
          <a:xfrm flipH="1">
            <a:off x="1011144" y="1052736"/>
            <a:ext cx="4221216" cy="724163"/>
          </a:xfrm>
          <a:custGeom>
            <a:avLst/>
            <a:gdLst>
              <a:gd name="connsiteX0" fmla="*/ 5145513 w 5628288"/>
              <a:gd name="connsiteY0" fmla="*/ 0 h 965551"/>
              <a:gd name="connsiteX1" fmla="*/ 4908331 w 5628288"/>
              <a:gd name="connsiteY1" fmla="*/ 0 h 965551"/>
              <a:gd name="connsiteX2" fmla="*/ 4261944 w 5628288"/>
              <a:gd name="connsiteY2" fmla="*/ 0 h 965551"/>
              <a:gd name="connsiteX3" fmla="*/ 0 w 5628288"/>
              <a:gd name="connsiteY3" fmla="*/ 0 h 965551"/>
              <a:gd name="connsiteX4" fmla="*/ 0 w 5628288"/>
              <a:gd name="connsiteY4" fmla="*/ 965551 h 965551"/>
              <a:gd name="connsiteX5" fmla="*/ 4261944 w 5628288"/>
              <a:gd name="connsiteY5" fmla="*/ 965551 h 965551"/>
              <a:gd name="connsiteX6" fmla="*/ 4908331 w 5628288"/>
              <a:gd name="connsiteY6" fmla="*/ 965551 h 965551"/>
              <a:gd name="connsiteX7" fmla="*/ 5145513 w 5628288"/>
              <a:gd name="connsiteY7" fmla="*/ 965551 h 965551"/>
              <a:gd name="connsiteX8" fmla="*/ 5628288 w 5628288"/>
              <a:gd name="connsiteY8" fmla="*/ 482776 h 965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28288" h="965551">
                <a:moveTo>
                  <a:pt x="5145513" y="0"/>
                </a:moveTo>
                <a:lnTo>
                  <a:pt x="4908331" y="0"/>
                </a:lnTo>
                <a:lnTo>
                  <a:pt x="4261944" y="0"/>
                </a:lnTo>
                <a:lnTo>
                  <a:pt x="0" y="0"/>
                </a:lnTo>
                <a:lnTo>
                  <a:pt x="0" y="965551"/>
                </a:lnTo>
                <a:lnTo>
                  <a:pt x="4261944" y="965551"/>
                </a:lnTo>
                <a:lnTo>
                  <a:pt x="4908331" y="965551"/>
                </a:lnTo>
                <a:lnTo>
                  <a:pt x="5145513" y="965551"/>
                </a:lnTo>
                <a:lnTo>
                  <a:pt x="5628288" y="48277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32000" rtlCol="0" anchor="ctr">
            <a:noAutofit/>
          </a:bodyPr>
          <a:lstStyle/>
          <a:p>
            <a:pPr defTabSz="685800">
              <a:defRPr/>
            </a:pPr>
            <a:r>
              <a:rPr lang="pt-BR" sz="1350" b="1" dirty="0">
                <a:solidFill>
                  <a:srgbClr val="5B9BD5"/>
                </a:solidFill>
              </a:rPr>
              <a:t>Bits de Paridade </a:t>
            </a:r>
            <a:r>
              <a:rPr lang="pt-BR" sz="1350" b="1" dirty="0">
                <a:solidFill>
                  <a:srgbClr val="5B9BD5"/>
                </a:solidFill>
                <a:sym typeface="Wingdings" panose="05000000000000000000" pitchFamily="2" charset="2"/>
              </a:rPr>
              <a:t> Opcional</a:t>
            </a:r>
            <a:endParaRPr lang="pt-BR" sz="1350" b="1" dirty="0">
              <a:solidFill>
                <a:srgbClr val="5B9BD5"/>
              </a:solidFill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26784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UART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C961F6C3-2446-E18F-7C1E-542775BE2194}"/>
              </a:ext>
            </a:extLst>
          </p:cNvPr>
          <p:cNvGrpSpPr/>
          <p:nvPr/>
        </p:nvGrpSpPr>
        <p:grpSpPr>
          <a:xfrm>
            <a:off x="5436096" y="764704"/>
            <a:ext cx="3393254" cy="623456"/>
            <a:chOff x="1063277" y="5626407"/>
            <a:chExt cx="3393254" cy="623456"/>
          </a:xfrm>
        </p:grpSpPr>
        <p:sp>
          <p:nvSpPr>
            <p:cNvPr id="10" name="Rectangle 45">
              <a:extLst>
                <a:ext uri="{FF2B5EF4-FFF2-40B4-BE49-F238E27FC236}">
                  <a16:creationId xmlns:a16="http://schemas.microsoft.com/office/drawing/2014/main" id="{52C4B899-73AD-1D97-4F22-B054F1B99B68}"/>
                </a:ext>
              </a:extLst>
            </p:cNvPr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85800">
                <a:defRPr/>
              </a:pPr>
              <a:r>
                <a:rPr lang="pt-BR" sz="1400" b="1" dirty="0">
                  <a:solidFill>
                    <a:srgbClr val="5B9BD5"/>
                  </a:solidFill>
                </a:rPr>
                <a:t>Usado para detectar erros</a:t>
              </a:r>
            </a:p>
          </p:txBody>
        </p:sp>
        <p:sp>
          <p:nvSpPr>
            <p:cNvPr id="11" name="Rectangle 46">
              <a:extLst>
                <a:ext uri="{FF2B5EF4-FFF2-40B4-BE49-F238E27FC236}">
                  <a16:creationId xmlns:a16="http://schemas.microsoft.com/office/drawing/2014/main" id="{9A8FB55B-8CE6-DD3C-77AA-6ECA58E57CD7}"/>
                </a:ext>
              </a:extLst>
            </p:cNvPr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F3283F0F-FFC8-6DE2-48B7-1842BEEDFB78}"/>
              </a:ext>
            </a:extLst>
          </p:cNvPr>
          <p:cNvGrpSpPr/>
          <p:nvPr/>
        </p:nvGrpSpPr>
        <p:grpSpPr>
          <a:xfrm>
            <a:off x="5436123" y="1384077"/>
            <a:ext cx="3393254" cy="623456"/>
            <a:chOff x="1063277" y="5626407"/>
            <a:chExt cx="3393254" cy="623456"/>
          </a:xfrm>
        </p:grpSpPr>
        <p:sp>
          <p:nvSpPr>
            <p:cNvPr id="14" name="Rectangle 45">
              <a:extLst>
                <a:ext uri="{FF2B5EF4-FFF2-40B4-BE49-F238E27FC236}">
                  <a16:creationId xmlns:a16="http://schemas.microsoft.com/office/drawing/2014/main" id="{1280FB17-4D8B-4F8D-4A18-42747537BF9D}"/>
                </a:ext>
              </a:extLst>
            </p:cNvPr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85800">
                <a:defRPr/>
              </a:pPr>
              <a:r>
                <a:rPr lang="pt-BR" sz="1400" b="1" dirty="0">
                  <a:solidFill>
                    <a:srgbClr val="5B9BD5"/>
                  </a:solidFill>
                </a:rPr>
                <a:t>Paridade PAR: a quantidade de 1 deve ser par </a:t>
              </a:r>
              <a:r>
                <a:rPr lang="pt-BR" sz="1400" b="1" dirty="0">
                  <a:solidFill>
                    <a:srgbClr val="5B9BD5"/>
                  </a:solidFill>
                  <a:sym typeface="Wingdings" panose="05000000000000000000" pitchFamily="2" charset="2"/>
                </a:rPr>
                <a:t></a:t>
              </a:r>
              <a:r>
                <a:rPr lang="pt-BR" sz="1400" b="1" dirty="0">
                  <a:solidFill>
                    <a:srgbClr val="5B9BD5"/>
                  </a:solidFill>
                </a:rPr>
                <a:t> Bit de Paridade = 1</a:t>
              </a:r>
            </a:p>
          </p:txBody>
        </p:sp>
        <p:sp>
          <p:nvSpPr>
            <p:cNvPr id="15" name="Rectangle 46">
              <a:extLst>
                <a:ext uri="{FF2B5EF4-FFF2-40B4-BE49-F238E27FC236}">
                  <a16:creationId xmlns:a16="http://schemas.microsoft.com/office/drawing/2014/main" id="{0AFC72DD-899C-EB9A-7A71-1917329337A1}"/>
                </a:ext>
              </a:extLst>
            </p:cNvPr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DABE1860-B821-EE84-E3DA-8913E385DE02}"/>
              </a:ext>
            </a:extLst>
          </p:cNvPr>
          <p:cNvGrpSpPr/>
          <p:nvPr/>
        </p:nvGrpSpPr>
        <p:grpSpPr>
          <a:xfrm>
            <a:off x="5437392" y="1960141"/>
            <a:ext cx="3393254" cy="623456"/>
            <a:chOff x="1063277" y="5626407"/>
            <a:chExt cx="3393254" cy="623456"/>
          </a:xfrm>
        </p:grpSpPr>
        <p:sp>
          <p:nvSpPr>
            <p:cNvPr id="20" name="Rectangle 45">
              <a:extLst>
                <a:ext uri="{FF2B5EF4-FFF2-40B4-BE49-F238E27FC236}">
                  <a16:creationId xmlns:a16="http://schemas.microsoft.com/office/drawing/2014/main" id="{0633E708-5E0B-DFDA-AFF3-ABCC786952FD}"/>
                </a:ext>
              </a:extLst>
            </p:cNvPr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85800">
                <a:defRPr/>
              </a:pPr>
              <a:r>
                <a:rPr lang="pt-BR" sz="1400" b="1" dirty="0">
                  <a:solidFill>
                    <a:srgbClr val="5B9BD5"/>
                  </a:solidFill>
                </a:rPr>
                <a:t>Paridade IMPAR: a quantidade de 1 deve ser impar </a:t>
              </a:r>
              <a:r>
                <a:rPr lang="pt-BR" sz="1400" b="1" dirty="0">
                  <a:solidFill>
                    <a:srgbClr val="5B9BD5"/>
                  </a:solidFill>
                  <a:sym typeface="Wingdings" panose="05000000000000000000" pitchFamily="2" charset="2"/>
                </a:rPr>
                <a:t></a:t>
              </a:r>
              <a:r>
                <a:rPr lang="pt-BR" sz="1400" b="1" dirty="0">
                  <a:solidFill>
                    <a:srgbClr val="5B9BD5"/>
                  </a:solidFill>
                </a:rPr>
                <a:t> Bit de Paridade = 0</a:t>
              </a:r>
            </a:p>
          </p:txBody>
        </p:sp>
        <p:sp>
          <p:nvSpPr>
            <p:cNvPr id="21" name="Rectangle 46">
              <a:extLst>
                <a:ext uri="{FF2B5EF4-FFF2-40B4-BE49-F238E27FC236}">
                  <a16:creationId xmlns:a16="http://schemas.microsoft.com/office/drawing/2014/main" id="{AC89660C-0ADB-0E56-A653-67F510F62ACD}"/>
                </a:ext>
              </a:extLst>
            </p:cNvPr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EE9548FA-ADD0-92C5-D9C3-329585A5E5D7}"/>
              </a:ext>
            </a:extLst>
          </p:cNvPr>
          <p:cNvGrpSpPr/>
          <p:nvPr/>
        </p:nvGrpSpPr>
        <p:grpSpPr>
          <a:xfrm>
            <a:off x="5436123" y="2536205"/>
            <a:ext cx="3393254" cy="623456"/>
            <a:chOff x="1063277" y="5626407"/>
            <a:chExt cx="3393254" cy="623456"/>
          </a:xfrm>
        </p:grpSpPr>
        <p:sp>
          <p:nvSpPr>
            <p:cNvPr id="26" name="Rectangle 45">
              <a:extLst>
                <a:ext uri="{FF2B5EF4-FFF2-40B4-BE49-F238E27FC236}">
                  <a16:creationId xmlns:a16="http://schemas.microsoft.com/office/drawing/2014/main" id="{A6039893-092F-9247-F545-3791A947CC71}"/>
                </a:ext>
              </a:extLst>
            </p:cNvPr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685800">
                <a:defRPr/>
              </a:pPr>
              <a:r>
                <a:rPr lang="pt-BR" sz="1400" b="1" dirty="0">
                  <a:solidFill>
                    <a:srgbClr val="5B9BD5"/>
                  </a:solidFill>
                </a:rPr>
                <a:t>Só consegue detectar erro de um único bit</a:t>
              </a:r>
            </a:p>
          </p:txBody>
        </p:sp>
        <p:sp>
          <p:nvSpPr>
            <p:cNvPr id="27" name="Rectangle 46">
              <a:extLst>
                <a:ext uri="{FF2B5EF4-FFF2-40B4-BE49-F238E27FC236}">
                  <a16:creationId xmlns:a16="http://schemas.microsoft.com/office/drawing/2014/main" id="{9F67A691-685A-78E3-290F-83B1A4A8ED2B}"/>
                </a:ext>
              </a:extLst>
            </p:cNvPr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pic>
        <p:nvPicPr>
          <p:cNvPr id="28" name="Imagem 27">
            <a:extLst>
              <a:ext uri="{FF2B5EF4-FFF2-40B4-BE49-F238E27FC236}">
                <a16:creationId xmlns:a16="http://schemas.microsoft.com/office/drawing/2014/main" id="{D5FA1365-75C4-E841-2EE1-2373F67C2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4402878"/>
            <a:ext cx="8496320" cy="1762426"/>
          </a:xfrm>
          <a:prstGeom prst="rect">
            <a:avLst/>
          </a:prstGeom>
        </p:spPr>
      </p:pic>
      <p:grpSp>
        <p:nvGrpSpPr>
          <p:cNvPr id="29" name="Group 2">
            <a:extLst>
              <a:ext uri="{FF2B5EF4-FFF2-40B4-BE49-F238E27FC236}">
                <a16:creationId xmlns:a16="http://schemas.microsoft.com/office/drawing/2014/main" id="{14412794-6BE7-9D61-0746-2EC2035FCA36}"/>
              </a:ext>
            </a:extLst>
          </p:cNvPr>
          <p:cNvGrpSpPr/>
          <p:nvPr/>
        </p:nvGrpSpPr>
        <p:grpSpPr>
          <a:xfrm>
            <a:off x="323528" y="3279449"/>
            <a:ext cx="8496320" cy="1085655"/>
            <a:chOff x="638714" y="1308295"/>
            <a:chExt cx="10971395" cy="1901011"/>
          </a:xfrm>
        </p:grpSpPr>
        <p:sp>
          <p:nvSpPr>
            <p:cNvPr id="30" name="Rectangle 78">
              <a:extLst>
                <a:ext uri="{FF2B5EF4-FFF2-40B4-BE49-F238E27FC236}">
                  <a16:creationId xmlns:a16="http://schemas.microsoft.com/office/drawing/2014/main" id="{9918591B-C385-B340-31C7-6AE9D5F48F6B}"/>
                </a:ext>
              </a:extLst>
            </p:cNvPr>
            <p:cNvSpPr/>
            <p:nvPr/>
          </p:nvSpPr>
          <p:spPr bwMode="auto">
            <a:xfrm>
              <a:off x="1378422" y="1308295"/>
              <a:ext cx="10231687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0" rIns="0" bIns="0" rtlCol="0" anchor="ctr"/>
            <a:lstStyle/>
            <a:p>
              <a:pPr defTabSz="685800">
                <a:defRPr/>
              </a:pP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Por Exemplo:</a:t>
              </a:r>
            </a:p>
            <a:p>
              <a:pPr marL="342900" indent="-342900" defTabSz="685800">
                <a:buFontTx/>
                <a:buChar char="-"/>
                <a:defRPr/>
              </a:pP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A letra ‘S’ = 0x52 = 1010011 </a:t>
              </a:r>
              <a:r>
                <a:rPr lang="pt-BR" sz="2000" dirty="0">
                  <a:solidFill>
                    <a:schemeClr val="tx1"/>
                  </a:solidFill>
                  <a:latin typeface="Gotham HTF"/>
                  <a:sym typeface="Wingdings" panose="05000000000000000000" pitchFamily="2" charset="2"/>
                </a:rPr>
                <a:t> possui Quatro 1’s</a:t>
              </a:r>
              <a:endParaRPr lang="pt-BR" sz="2000" dirty="0">
                <a:solidFill>
                  <a:schemeClr val="tx1"/>
                </a:solidFill>
                <a:latin typeface="Gotham HTF"/>
              </a:endParaRPr>
            </a:p>
            <a:p>
              <a:pPr marL="342900" indent="-342900" defTabSz="685800">
                <a:buFontTx/>
                <a:buChar char="-"/>
                <a:defRPr/>
              </a:pP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Paridade Par!</a:t>
              </a:r>
            </a:p>
          </p:txBody>
        </p:sp>
        <p:sp>
          <p:nvSpPr>
            <p:cNvPr id="31" name="Pentagon 26">
              <a:extLst>
                <a:ext uri="{FF2B5EF4-FFF2-40B4-BE49-F238E27FC236}">
                  <a16:creationId xmlns:a16="http://schemas.microsoft.com/office/drawing/2014/main" id="{DD9A339C-4113-93FF-4648-520FE36C0B94}"/>
                </a:ext>
              </a:extLst>
            </p:cNvPr>
            <p:cNvSpPr/>
            <p:nvPr/>
          </p:nvSpPr>
          <p:spPr bwMode="auto"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2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SPI</a:t>
            </a:r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A894E616-DC76-47B7-7362-7A36E0863116}"/>
              </a:ext>
            </a:extLst>
          </p:cNvPr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43" name="Rectangle 2">
              <a:extLst>
                <a:ext uri="{FF2B5EF4-FFF2-40B4-BE49-F238E27FC236}">
                  <a16:creationId xmlns:a16="http://schemas.microsoft.com/office/drawing/2014/main" id="{0AE1E91C-1D2C-478C-F6D7-A4F0224CBF16}"/>
                </a:ext>
              </a:extLst>
            </p:cNvPr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Interface de comunicação com 4 “fios”, desenvolvido pela Motorola em 1980s</a:t>
              </a:r>
            </a:p>
          </p:txBody>
        </p:sp>
        <p:sp>
          <p:nvSpPr>
            <p:cNvPr id="44" name="Rectangle 3">
              <a:extLst>
                <a:ext uri="{FF2B5EF4-FFF2-40B4-BE49-F238E27FC236}">
                  <a16:creationId xmlns:a16="http://schemas.microsoft.com/office/drawing/2014/main" id="{17752507-6022-4B92-7F0F-6811E52C8A75}"/>
                </a:ext>
              </a:extLst>
            </p:cNvPr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E5E785A5-DB29-E727-698C-4866280B30E1}"/>
              </a:ext>
            </a:extLst>
          </p:cNvPr>
          <p:cNvGrpSpPr/>
          <p:nvPr/>
        </p:nvGrpSpPr>
        <p:grpSpPr>
          <a:xfrm>
            <a:off x="386658" y="2233045"/>
            <a:ext cx="3393254" cy="623456"/>
            <a:chOff x="1063278" y="1818112"/>
            <a:chExt cx="3393254" cy="623456"/>
          </a:xfrm>
        </p:grpSpPr>
        <p:sp>
          <p:nvSpPr>
            <p:cNvPr id="46" name="Rectangle 6">
              <a:extLst>
                <a:ext uri="{FF2B5EF4-FFF2-40B4-BE49-F238E27FC236}">
                  <a16:creationId xmlns:a16="http://schemas.microsoft.com/office/drawing/2014/main" id="{50D48347-9318-6FDE-9479-0DC5DB0B3262}"/>
                </a:ext>
              </a:extLst>
            </p:cNvPr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Velocidade superior aos padrões UART e I2C</a:t>
              </a:r>
            </a:p>
          </p:txBody>
        </p:sp>
        <p:sp>
          <p:nvSpPr>
            <p:cNvPr id="47" name="Rectangle 7">
              <a:extLst>
                <a:ext uri="{FF2B5EF4-FFF2-40B4-BE49-F238E27FC236}">
                  <a16:creationId xmlns:a16="http://schemas.microsoft.com/office/drawing/2014/main" id="{9365E320-A5E0-BD6D-3F0B-5D0B706A3E93}"/>
                </a:ext>
              </a:extLst>
            </p:cNvPr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8" name="Agrupar 47">
            <a:extLst>
              <a:ext uri="{FF2B5EF4-FFF2-40B4-BE49-F238E27FC236}">
                <a16:creationId xmlns:a16="http://schemas.microsoft.com/office/drawing/2014/main" id="{279480B5-8C8B-4712-C672-DB5EA2A6D9CE}"/>
              </a:ext>
            </a:extLst>
          </p:cNvPr>
          <p:cNvGrpSpPr/>
          <p:nvPr/>
        </p:nvGrpSpPr>
        <p:grpSpPr>
          <a:xfrm>
            <a:off x="386658" y="3311977"/>
            <a:ext cx="3393254" cy="623456"/>
            <a:chOff x="1063278" y="3087544"/>
            <a:chExt cx="3393254" cy="623456"/>
          </a:xfrm>
        </p:grpSpPr>
        <p:sp>
          <p:nvSpPr>
            <p:cNvPr id="49" name="Rectangle 10">
              <a:extLst>
                <a:ext uri="{FF2B5EF4-FFF2-40B4-BE49-F238E27FC236}">
                  <a16:creationId xmlns:a16="http://schemas.microsoft.com/office/drawing/2014/main" id="{A417EF19-FCC5-4C6A-E3A4-419C6B71A596}"/>
                </a:ext>
              </a:extLst>
            </p:cNvPr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Usado para transferir informações entre um controlador (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smart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) e um periférico (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less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smart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)</a:t>
              </a:r>
            </a:p>
          </p:txBody>
        </p:sp>
        <p:sp>
          <p:nvSpPr>
            <p:cNvPr id="50" name="Rectangle 11">
              <a:extLst>
                <a:ext uri="{FF2B5EF4-FFF2-40B4-BE49-F238E27FC236}">
                  <a16:creationId xmlns:a16="http://schemas.microsoft.com/office/drawing/2014/main" id="{9D02D3F6-A34F-D365-9A23-A90BED18CCC4}"/>
                </a:ext>
              </a:extLst>
            </p:cNvPr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51" name="Agrupar 50">
            <a:extLst>
              <a:ext uri="{FF2B5EF4-FFF2-40B4-BE49-F238E27FC236}">
                <a16:creationId xmlns:a16="http://schemas.microsoft.com/office/drawing/2014/main" id="{72BAE626-3D09-5F6E-DAD8-19A661D7917B}"/>
              </a:ext>
            </a:extLst>
          </p:cNvPr>
          <p:cNvGrpSpPr/>
          <p:nvPr/>
        </p:nvGrpSpPr>
        <p:grpSpPr>
          <a:xfrm>
            <a:off x="386657" y="4390909"/>
            <a:ext cx="3393254" cy="623456"/>
            <a:chOff x="1063277" y="4356976"/>
            <a:chExt cx="3393254" cy="623456"/>
          </a:xfrm>
        </p:grpSpPr>
        <p:sp>
          <p:nvSpPr>
            <p:cNvPr id="52" name="Rectangle 41">
              <a:extLst>
                <a:ext uri="{FF2B5EF4-FFF2-40B4-BE49-F238E27FC236}">
                  <a16:creationId xmlns:a16="http://schemas.microsoft.com/office/drawing/2014/main" id="{3D4AE19A-34CC-6EFB-7710-7175CF9AD8BE}"/>
                </a:ext>
              </a:extLst>
            </p:cNvPr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Um Controlador pode se comunicar com um ou mais periféricos!</a:t>
              </a:r>
            </a:p>
          </p:txBody>
        </p:sp>
        <p:sp>
          <p:nvSpPr>
            <p:cNvPr id="53" name="Rectangle 42">
              <a:extLst>
                <a:ext uri="{FF2B5EF4-FFF2-40B4-BE49-F238E27FC236}">
                  <a16:creationId xmlns:a16="http://schemas.microsoft.com/office/drawing/2014/main" id="{7B73CDD8-1974-688E-A98A-17C3A68A3805}"/>
                </a:ext>
              </a:extLst>
            </p:cNvPr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47D0E793-516C-6ADB-B202-D8207A49E4A0}"/>
              </a:ext>
            </a:extLst>
          </p:cNvPr>
          <p:cNvGrpSpPr/>
          <p:nvPr/>
        </p:nvGrpSpPr>
        <p:grpSpPr>
          <a:xfrm>
            <a:off x="386657" y="5469840"/>
            <a:ext cx="3393254" cy="623456"/>
            <a:chOff x="1063277" y="5626407"/>
            <a:chExt cx="3393254" cy="623456"/>
          </a:xfrm>
        </p:grpSpPr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0DD9C052-3E7E-3162-550B-74F40704543D}"/>
                </a:ext>
              </a:extLst>
            </p:cNvPr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Ao contrário da UART, as informações são enviadas em Conjuntos de Bytes!</a:t>
              </a:r>
            </a:p>
          </p:txBody>
        </p:sp>
        <p:sp>
          <p:nvSpPr>
            <p:cNvPr id="56" name="Rectangle 46">
              <a:extLst>
                <a:ext uri="{FF2B5EF4-FFF2-40B4-BE49-F238E27FC236}">
                  <a16:creationId xmlns:a16="http://schemas.microsoft.com/office/drawing/2014/main" id="{98D311D9-6A0E-010A-1ABF-8B0D3C05BA47}"/>
                </a:ext>
              </a:extLst>
            </p:cNvPr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sp>
        <p:nvSpPr>
          <p:cNvPr id="4" name="CaixaDeTexto 3">
            <a:extLst>
              <a:ext uri="{FF2B5EF4-FFF2-40B4-BE49-F238E27FC236}">
                <a16:creationId xmlns:a16="http://schemas.microsoft.com/office/drawing/2014/main" id="{FB0C6D61-F2FA-B9D5-4805-60EAC9A171AD}"/>
              </a:ext>
            </a:extLst>
          </p:cNvPr>
          <p:cNvSpPr txBox="1"/>
          <p:nvPr/>
        </p:nvSpPr>
        <p:spPr>
          <a:xfrm>
            <a:off x="4852273" y="2411029"/>
            <a:ext cx="3843543" cy="20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" dirty="0"/>
              <a:t>Fonte: https://en.wikipedia.org/wiki/Serial_Peripheral_Interface#/media/File:SPI_single_slave.svg</a:t>
            </a:r>
          </a:p>
        </p:txBody>
      </p:sp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37E79387-FF55-B959-E8A9-7EA2BC0E1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1114260"/>
            <a:ext cx="4872487" cy="1522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undefined">
            <a:extLst>
              <a:ext uri="{FF2B5EF4-FFF2-40B4-BE49-F238E27FC236}">
                <a16:creationId xmlns:a16="http://schemas.microsoft.com/office/drawing/2014/main" id="{948B9876-2661-1580-FD13-3F9294146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6695" y="2849095"/>
            <a:ext cx="4479761" cy="3555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E8F488C3-F3CA-BC94-34D4-69932EA3D016}"/>
              </a:ext>
            </a:extLst>
          </p:cNvPr>
          <p:cNvSpPr txBox="1"/>
          <p:nvPr/>
        </p:nvSpPr>
        <p:spPr>
          <a:xfrm>
            <a:off x="5379016" y="6204536"/>
            <a:ext cx="279005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" dirty="0"/>
              <a:t>Fonte: https://en.wikipedia.org/wiki/File:SPI_three_slaves.svg</a:t>
            </a:r>
          </a:p>
        </p:txBody>
      </p:sp>
    </p:spTree>
    <p:extLst>
      <p:ext uri="{BB962C8B-B14F-4D97-AF65-F5344CB8AC3E}">
        <p14:creationId xmlns:p14="http://schemas.microsoft.com/office/powerpoint/2010/main" val="172944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597070" y="1525840"/>
            <a:ext cx="59760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Engenharia de Software</a:t>
            </a:r>
            <a:endParaRPr lang="en-US" sz="3497" dirty="0">
              <a:solidFill>
                <a:srgbClr val="ED145B"/>
              </a:solidFill>
              <a:latin typeface="Gotham HTF" pitchFamily="50" charset="0"/>
              <a:cs typeface="Gotham HTF Light"/>
            </a:endParaRPr>
          </a:p>
          <a:p>
            <a:pPr algn="ctr"/>
            <a:r>
              <a:rPr lang="pt-BR" sz="2000" cap="all" dirty="0">
                <a:solidFill>
                  <a:srgbClr val="91A3AD"/>
                </a:solidFill>
                <a:latin typeface="Gotham HTF Light"/>
              </a:rPr>
              <a:t>Edge </a:t>
            </a:r>
            <a:r>
              <a:rPr lang="pt-BR" sz="2000" cap="all" dirty="0" err="1">
                <a:solidFill>
                  <a:srgbClr val="91A3AD"/>
                </a:solidFill>
                <a:latin typeface="Gotham HTF Light"/>
              </a:rPr>
              <a:t>Computing</a:t>
            </a:r>
            <a:r>
              <a:rPr lang="pt-BR" sz="2000" cap="all" dirty="0">
                <a:solidFill>
                  <a:srgbClr val="91A3AD"/>
                </a:solidFill>
                <a:latin typeface="Gotham HTF Light"/>
              </a:rPr>
              <a:t> &amp; Computer Systems</a:t>
            </a:r>
          </a:p>
          <a:p>
            <a:pPr algn="ctr"/>
            <a:endParaRPr lang="en-US" sz="2000" dirty="0">
              <a:solidFill>
                <a:srgbClr val="91A3AD"/>
              </a:solidFill>
              <a:latin typeface="Gotham HTF Light"/>
              <a:cs typeface="Gotham HTF Light"/>
            </a:endParaRPr>
          </a:p>
        </p:txBody>
      </p:sp>
      <p:pic>
        <p:nvPicPr>
          <p:cNvPr id="6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471" y="1031740"/>
            <a:ext cx="2044892" cy="2397260"/>
          </a:xfrm>
          <a:prstGeom prst="rect">
            <a:avLst/>
          </a:prstGeom>
        </p:spPr>
      </p:pic>
      <p:pic>
        <p:nvPicPr>
          <p:cNvPr id="11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1784" y="3429000"/>
            <a:ext cx="2018746" cy="239726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FF2D797C-9004-4E71-9A05-AEC533C3C543}"/>
              </a:ext>
            </a:extLst>
          </p:cNvPr>
          <p:cNvSpPr txBox="1"/>
          <p:nvPr/>
        </p:nvSpPr>
        <p:spPr>
          <a:xfrm>
            <a:off x="1683010" y="3105835"/>
            <a:ext cx="57779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rgbClr val="ED265B"/>
                </a:solidFill>
                <a:latin typeface="Gotham HTF Medium"/>
              </a:rPr>
              <a:t>09 – </a:t>
            </a:r>
            <a:r>
              <a:rPr lang="en-US" sz="3600" dirty="0" err="1">
                <a:solidFill>
                  <a:srgbClr val="ED265B"/>
                </a:solidFill>
                <a:latin typeface="Gotham HTF Medium"/>
              </a:rPr>
              <a:t>Padrões</a:t>
            </a:r>
            <a:r>
              <a:rPr lang="en-US" sz="3600" dirty="0">
                <a:solidFill>
                  <a:srgbClr val="ED265B"/>
                </a:solidFill>
                <a:latin typeface="Gotham HTF Medium"/>
              </a:rPr>
              <a:t> de </a:t>
            </a:r>
            <a:r>
              <a:rPr lang="en-US" sz="3600" dirty="0" err="1">
                <a:solidFill>
                  <a:srgbClr val="ED265B"/>
                </a:solidFill>
                <a:latin typeface="Gotham HTF Medium"/>
              </a:rPr>
              <a:t>Comunicação</a:t>
            </a:r>
            <a:endParaRPr lang="pt-BR" sz="3600" u="sng" dirty="0">
              <a:solidFill>
                <a:srgbClr val="ED265B"/>
              </a:solidFill>
              <a:latin typeface="Gotham HTF Medium"/>
            </a:endParaRPr>
          </a:p>
        </p:txBody>
      </p: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75573A3E-34DC-2775-9C00-D54B073E771D}"/>
              </a:ext>
            </a:extLst>
          </p:cNvPr>
          <p:cNvGrpSpPr/>
          <p:nvPr/>
        </p:nvGrpSpPr>
        <p:grpSpPr>
          <a:xfrm>
            <a:off x="179512" y="5949280"/>
            <a:ext cx="5022312" cy="751853"/>
            <a:chOff x="1763688" y="4386590"/>
            <a:chExt cx="5022312" cy="751853"/>
          </a:xfrm>
        </p:grpSpPr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0E2E8EB7-77AA-4756-81C3-EA2F018D5F9F}"/>
                </a:ext>
              </a:extLst>
            </p:cNvPr>
            <p:cNvSpPr txBox="1"/>
            <p:nvPr/>
          </p:nvSpPr>
          <p:spPr>
            <a:xfrm>
              <a:off x="2192643" y="4386590"/>
              <a:ext cx="459335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91A3AD"/>
                  </a:solidFill>
                  <a:latin typeface="Gotham HTF Light"/>
                  <a:cs typeface="Gotham HTF Light"/>
                </a:rPr>
                <a:t>Prof. Airton Y. C. </a:t>
              </a:r>
              <a:r>
                <a:rPr lang="en-US" sz="1600" dirty="0" err="1">
                  <a:solidFill>
                    <a:srgbClr val="91A3AD"/>
                  </a:solidFill>
                  <a:latin typeface="Gotham HTF Light"/>
                  <a:cs typeface="Gotham HTF Light"/>
                </a:rPr>
                <a:t>Toyofuku</a:t>
              </a:r>
              <a:r>
                <a:rPr lang="en-US" sz="1600" dirty="0">
                  <a:solidFill>
                    <a:srgbClr val="91A3AD"/>
                  </a:solidFill>
                  <a:latin typeface="Gotham HTF Light"/>
                  <a:cs typeface="Gotham HTF Light"/>
                </a:rPr>
                <a:t> </a:t>
              </a:r>
            </a:p>
          </p:txBody>
        </p:sp>
        <p:grpSp>
          <p:nvGrpSpPr>
            <p:cNvPr id="14" name="Google Shape;1218;p37">
              <a:extLst>
                <a:ext uri="{FF2B5EF4-FFF2-40B4-BE49-F238E27FC236}">
                  <a16:creationId xmlns:a16="http://schemas.microsoft.com/office/drawing/2014/main" id="{DD3164F3-E3ED-EBFB-6D27-687ADBCEA5D0}"/>
                </a:ext>
              </a:extLst>
            </p:cNvPr>
            <p:cNvGrpSpPr/>
            <p:nvPr/>
          </p:nvGrpSpPr>
          <p:grpSpPr>
            <a:xfrm>
              <a:off x="1763688" y="4837124"/>
              <a:ext cx="391001" cy="264085"/>
              <a:chOff x="564675" y="1700625"/>
              <a:chExt cx="465200" cy="314200"/>
            </a:xfrm>
          </p:grpSpPr>
          <p:sp>
            <p:nvSpPr>
              <p:cNvPr id="16" name="Google Shape;1219;p37">
                <a:extLst>
                  <a:ext uri="{FF2B5EF4-FFF2-40B4-BE49-F238E27FC236}">
                    <a16:creationId xmlns:a16="http://schemas.microsoft.com/office/drawing/2014/main" id="{A3D4D6E7-45A3-AEEE-E2C9-EC73E22D5F2F}"/>
                  </a:ext>
                </a:extLst>
              </p:cNvPr>
              <p:cNvSpPr/>
              <p:nvPr/>
            </p:nvSpPr>
            <p:spPr>
              <a:xfrm>
                <a:off x="564675" y="1700625"/>
                <a:ext cx="465200" cy="29250"/>
              </a:xfrm>
              <a:custGeom>
                <a:avLst/>
                <a:gdLst/>
                <a:ahLst/>
                <a:cxnLst/>
                <a:rect l="l" t="t" r="r" b="b"/>
                <a:pathLst>
                  <a:path w="18608" h="1170" fill="none" extrusionOk="0">
                    <a:moveTo>
                      <a:pt x="18608" y="1170"/>
                    </a:moveTo>
                    <a:lnTo>
                      <a:pt x="18608" y="488"/>
                    </a:lnTo>
                    <a:lnTo>
                      <a:pt x="18608" y="488"/>
                    </a:lnTo>
                    <a:lnTo>
                      <a:pt x="18608" y="390"/>
                    </a:lnTo>
                    <a:lnTo>
                      <a:pt x="18559" y="293"/>
                    </a:lnTo>
                    <a:lnTo>
                      <a:pt x="18535" y="220"/>
                    </a:lnTo>
                    <a:lnTo>
                      <a:pt x="18462" y="147"/>
                    </a:lnTo>
                    <a:lnTo>
                      <a:pt x="18389" y="74"/>
                    </a:lnTo>
                    <a:lnTo>
                      <a:pt x="18316" y="49"/>
                    </a:lnTo>
                    <a:lnTo>
                      <a:pt x="18218" y="1"/>
                    </a:lnTo>
                    <a:lnTo>
                      <a:pt x="18121" y="1"/>
                    </a:lnTo>
                    <a:lnTo>
                      <a:pt x="488" y="1"/>
                    </a:lnTo>
                    <a:lnTo>
                      <a:pt x="488" y="1"/>
                    </a:lnTo>
                    <a:lnTo>
                      <a:pt x="390" y="1"/>
                    </a:lnTo>
                    <a:lnTo>
                      <a:pt x="293" y="49"/>
                    </a:lnTo>
                    <a:lnTo>
                      <a:pt x="220" y="74"/>
                    </a:lnTo>
                    <a:lnTo>
                      <a:pt x="147" y="147"/>
                    </a:lnTo>
                    <a:lnTo>
                      <a:pt x="74" y="220"/>
                    </a:lnTo>
                    <a:lnTo>
                      <a:pt x="49" y="293"/>
                    </a:lnTo>
                    <a:lnTo>
                      <a:pt x="1" y="390"/>
                    </a:lnTo>
                    <a:lnTo>
                      <a:pt x="1" y="488"/>
                    </a:lnTo>
                    <a:lnTo>
                      <a:pt x="1" y="1170"/>
                    </a:lnTo>
                  </a:path>
                </a:pathLst>
              </a:custGeom>
              <a:noFill/>
              <a:ln w="12175" cap="rnd" cmpd="sng">
                <a:solidFill>
                  <a:srgbClr val="ED265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220;p37">
                <a:extLst>
                  <a:ext uri="{FF2B5EF4-FFF2-40B4-BE49-F238E27FC236}">
                    <a16:creationId xmlns:a16="http://schemas.microsoft.com/office/drawing/2014/main" id="{8EE44E1A-7E42-86CA-6455-F362B2748903}"/>
                  </a:ext>
                </a:extLst>
              </p:cNvPr>
              <p:cNvSpPr/>
              <p:nvPr/>
            </p:nvSpPr>
            <p:spPr>
              <a:xfrm>
                <a:off x="564675" y="1732300"/>
                <a:ext cx="465200" cy="272175"/>
              </a:xfrm>
              <a:custGeom>
                <a:avLst/>
                <a:gdLst/>
                <a:ahLst/>
                <a:cxnLst/>
                <a:rect l="l" t="t" r="r" b="b"/>
                <a:pathLst>
                  <a:path w="18608" h="10887" fill="none" extrusionOk="0">
                    <a:moveTo>
                      <a:pt x="13493" y="7209"/>
                    </a:moveTo>
                    <a:lnTo>
                      <a:pt x="18608" y="10887"/>
                    </a:lnTo>
                    <a:lnTo>
                      <a:pt x="18608" y="10887"/>
                    </a:lnTo>
                    <a:lnTo>
                      <a:pt x="18608" y="10814"/>
                    </a:lnTo>
                    <a:lnTo>
                      <a:pt x="18608" y="0"/>
                    </a:lnTo>
                    <a:lnTo>
                      <a:pt x="9450" y="6625"/>
                    </a:lnTo>
                    <a:lnTo>
                      <a:pt x="9450" y="6625"/>
                    </a:lnTo>
                    <a:lnTo>
                      <a:pt x="9377" y="6673"/>
                    </a:lnTo>
                    <a:lnTo>
                      <a:pt x="9304" y="6673"/>
                    </a:lnTo>
                    <a:lnTo>
                      <a:pt x="9304" y="6673"/>
                    </a:lnTo>
                    <a:lnTo>
                      <a:pt x="9231" y="6673"/>
                    </a:lnTo>
                    <a:lnTo>
                      <a:pt x="9158" y="6625"/>
                    </a:lnTo>
                    <a:lnTo>
                      <a:pt x="1" y="0"/>
                    </a:lnTo>
                    <a:lnTo>
                      <a:pt x="1" y="10814"/>
                    </a:lnTo>
                    <a:lnTo>
                      <a:pt x="1" y="10814"/>
                    </a:lnTo>
                    <a:lnTo>
                      <a:pt x="1" y="10887"/>
                    </a:lnTo>
                    <a:lnTo>
                      <a:pt x="5115" y="7209"/>
                    </a:lnTo>
                  </a:path>
                </a:pathLst>
              </a:custGeom>
              <a:noFill/>
              <a:ln w="12175" cap="rnd" cmpd="sng">
                <a:solidFill>
                  <a:srgbClr val="ED265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221;p37">
                <a:extLst>
                  <a:ext uri="{FF2B5EF4-FFF2-40B4-BE49-F238E27FC236}">
                    <a16:creationId xmlns:a16="http://schemas.microsoft.com/office/drawing/2014/main" id="{3DB42376-FC85-5E3A-31CB-A81EF80C7D97}"/>
                  </a:ext>
                </a:extLst>
              </p:cNvPr>
              <p:cNvSpPr/>
              <p:nvPr/>
            </p:nvSpPr>
            <p:spPr>
              <a:xfrm>
                <a:off x="572600" y="2014200"/>
                <a:ext cx="449375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17975" h="25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8" y="25"/>
                    </a:lnTo>
                    <a:lnTo>
                      <a:pt x="171" y="25"/>
                    </a:lnTo>
                    <a:lnTo>
                      <a:pt x="17804" y="25"/>
                    </a:lnTo>
                    <a:lnTo>
                      <a:pt x="17804" y="25"/>
                    </a:lnTo>
                    <a:lnTo>
                      <a:pt x="17877" y="25"/>
                    </a:lnTo>
                    <a:lnTo>
                      <a:pt x="17974" y="0"/>
                    </a:lnTo>
                  </a:path>
                </a:pathLst>
              </a:custGeom>
              <a:noFill/>
              <a:ln w="12175" cap="rnd" cmpd="sng">
                <a:solidFill>
                  <a:srgbClr val="ED265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B5FDBB35-A9D5-B68D-A845-F38B00DEBA44}"/>
                </a:ext>
              </a:extLst>
            </p:cNvPr>
            <p:cNvSpPr txBox="1"/>
            <p:nvPr/>
          </p:nvSpPr>
          <p:spPr>
            <a:xfrm>
              <a:off x="2192643" y="4799889"/>
              <a:ext cx="33356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91A3AD"/>
                  </a:solidFill>
                  <a:latin typeface="Gotham HTF Light"/>
                  <a:cs typeface="Gotham HTF Light"/>
                </a:rPr>
                <a:t>profairton.toyofuku@fiap.com.br</a:t>
              </a:r>
              <a:endParaRPr lang="pt-BR" sz="1600" dirty="0"/>
            </a:p>
          </p:txBody>
        </p:sp>
        <p:sp>
          <p:nvSpPr>
            <p:cNvPr id="21" name="Google Shape;1302;p37">
              <a:extLst>
                <a:ext uri="{FF2B5EF4-FFF2-40B4-BE49-F238E27FC236}">
                  <a16:creationId xmlns:a16="http://schemas.microsoft.com/office/drawing/2014/main" id="{DA865BD1-6404-C499-D9F8-D66F3D87DC36}"/>
                </a:ext>
              </a:extLst>
            </p:cNvPr>
            <p:cNvSpPr/>
            <p:nvPr/>
          </p:nvSpPr>
          <p:spPr>
            <a:xfrm>
              <a:off x="1798999" y="4386979"/>
              <a:ext cx="320378" cy="337776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rgbClr val="ED14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9475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SPI</a:t>
            </a:r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A894E616-DC76-47B7-7362-7A36E0863116}"/>
              </a:ext>
            </a:extLst>
          </p:cNvPr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43" name="Rectangle 2">
              <a:extLst>
                <a:ext uri="{FF2B5EF4-FFF2-40B4-BE49-F238E27FC236}">
                  <a16:creationId xmlns:a16="http://schemas.microsoft.com/office/drawing/2014/main" id="{0AE1E91C-1D2C-478C-F6D7-A4F0224CBF16}"/>
                </a:ext>
              </a:extLst>
            </p:cNvPr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b="1" dirty="0">
                  <a:solidFill>
                    <a:srgbClr val="ED145B"/>
                  </a:solidFill>
                  <a:latin typeface="Gotham HTF"/>
                </a:rPr>
                <a:t>SS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ou </a:t>
              </a:r>
              <a:r>
                <a:rPr lang="pt-BR" sz="1400" b="1" dirty="0">
                  <a:solidFill>
                    <a:srgbClr val="ED145B"/>
                  </a:solidFill>
                  <a:latin typeface="Gotham HTF"/>
                </a:rPr>
                <a:t>CS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(Chip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Select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) 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  <a:sym typeface="Wingdings" panose="05000000000000000000" pitchFamily="2" charset="2"/>
                </a:rPr>
                <a:t> Escolhe o periférico de destino da comunicação</a:t>
              </a:r>
              <a:endParaRPr lang="pt-BR" sz="1400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44" name="Rectangle 3">
              <a:extLst>
                <a:ext uri="{FF2B5EF4-FFF2-40B4-BE49-F238E27FC236}">
                  <a16:creationId xmlns:a16="http://schemas.microsoft.com/office/drawing/2014/main" id="{17752507-6022-4B92-7F0F-6811E52C8A75}"/>
                </a:ext>
              </a:extLst>
            </p:cNvPr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E5E785A5-DB29-E727-698C-4866280B30E1}"/>
              </a:ext>
            </a:extLst>
          </p:cNvPr>
          <p:cNvGrpSpPr/>
          <p:nvPr/>
        </p:nvGrpSpPr>
        <p:grpSpPr>
          <a:xfrm>
            <a:off x="386658" y="2136881"/>
            <a:ext cx="3393254" cy="623456"/>
            <a:chOff x="1063278" y="1818112"/>
            <a:chExt cx="3393254" cy="623456"/>
          </a:xfrm>
        </p:grpSpPr>
        <p:sp>
          <p:nvSpPr>
            <p:cNvPr id="46" name="Rectangle 6">
              <a:extLst>
                <a:ext uri="{FF2B5EF4-FFF2-40B4-BE49-F238E27FC236}">
                  <a16:creationId xmlns:a16="http://schemas.microsoft.com/office/drawing/2014/main" id="{50D48347-9318-6FDE-9479-0DC5DB0B3262}"/>
                </a:ext>
              </a:extLst>
            </p:cNvPr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b="1" dirty="0">
                  <a:solidFill>
                    <a:srgbClr val="ED145B"/>
                  </a:solidFill>
                  <a:latin typeface="Gotham HTF"/>
                </a:rPr>
                <a:t>SCLK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(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Synchronous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Clock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) 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  <a:sym typeface="Wingdings" panose="05000000000000000000" pitchFamily="2" charset="2"/>
                </a:rPr>
                <a:t> Fornece os pulsos de sincronismo da comunicação</a:t>
              </a:r>
              <a:endParaRPr lang="pt-BR" sz="1400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47" name="Rectangle 7">
              <a:extLst>
                <a:ext uri="{FF2B5EF4-FFF2-40B4-BE49-F238E27FC236}">
                  <a16:creationId xmlns:a16="http://schemas.microsoft.com/office/drawing/2014/main" id="{9365E320-A5E0-BD6D-3F0B-5D0B706A3E93}"/>
                </a:ext>
              </a:extLst>
            </p:cNvPr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48" name="Agrupar 47">
            <a:extLst>
              <a:ext uri="{FF2B5EF4-FFF2-40B4-BE49-F238E27FC236}">
                <a16:creationId xmlns:a16="http://schemas.microsoft.com/office/drawing/2014/main" id="{279480B5-8C8B-4712-C672-DB5EA2A6D9CE}"/>
              </a:ext>
            </a:extLst>
          </p:cNvPr>
          <p:cNvGrpSpPr/>
          <p:nvPr/>
        </p:nvGrpSpPr>
        <p:grpSpPr>
          <a:xfrm>
            <a:off x="386658" y="3119649"/>
            <a:ext cx="3393254" cy="623456"/>
            <a:chOff x="1063278" y="3087544"/>
            <a:chExt cx="3393254" cy="623456"/>
          </a:xfrm>
        </p:grpSpPr>
        <p:sp>
          <p:nvSpPr>
            <p:cNvPr id="49" name="Rectangle 10">
              <a:extLst>
                <a:ext uri="{FF2B5EF4-FFF2-40B4-BE49-F238E27FC236}">
                  <a16:creationId xmlns:a16="http://schemas.microsoft.com/office/drawing/2014/main" id="{A417EF19-FCC5-4C6A-E3A4-419C6B71A596}"/>
                </a:ext>
              </a:extLst>
            </p:cNvPr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b="1" dirty="0">
                  <a:solidFill>
                    <a:srgbClr val="ED145B"/>
                  </a:solidFill>
                  <a:latin typeface="Gotham HTF"/>
                </a:rPr>
                <a:t>MOSI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(Master Out –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Slave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In) 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  <a:sym typeface="Wingdings" panose="05000000000000000000" pitchFamily="2" charset="2"/>
                </a:rPr>
                <a:t> Informação transmitida pelo Controlador</a:t>
              </a:r>
              <a:endParaRPr lang="pt-BR" sz="1400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50" name="Rectangle 11">
              <a:extLst>
                <a:ext uri="{FF2B5EF4-FFF2-40B4-BE49-F238E27FC236}">
                  <a16:creationId xmlns:a16="http://schemas.microsoft.com/office/drawing/2014/main" id="{9D02D3F6-A34F-D365-9A23-A90BED18CCC4}"/>
                </a:ext>
              </a:extLst>
            </p:cNvPr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51" name="Agrupar 50">
            <a:extLst>
              <a:ext uri="{FF2B5EF4-FFF2-40B4-BE49-F238E27FC236}">
                <a16:creationId xmlns:a16="http://schemas.microsoft.com/office/drawing/2014/main" id="{72BAE626-3D09-5F6E-DAD8-19A661D7917B}"/>
              </a:ext>
            </a:extLst>
          </p:cNvPr>
          <p:cNvGrpSpPr/>
          <p:nvPr/>
        </p:nvGrpSpPr>
        <p:grpSpPr>
          <a:xfrm>
            <a:off x="386657" y="4102417"/>
            <a:ext cx="3393254" cy="623456"/>
            <a:chOff x="1063277" y="4356976"/>
            <a:chExt cx="3393254" cy="623456"/>
          </a:xfrm>
        </p:grpSpPr>
        <p:sp>
          <p:nvSpPr>
            <p:cNvPr id="52" name="Rectangle 41">
              <a:extLst>
                <a:ext uri="{FF2B5EF4-FFF2-40B4-BE49-F238E27FC236}">
                  <a16:creationId xmlns:a16="http://schemas.microsoft.com/office/drawing/2014/main" id="{3D4AE19A-34CC-6EFB-7710-7175CF9AD8BE}"/>
                </a:ext>
              </a:extLst>
            </p:cNvPr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b="1" dirty="0">
                  <a:solidFill>
                    <a:srgbClr val="ED145B"/>
                  </a:solidFill>
                  <a:latin typeface="Gotham HTF"/>
                </a:rPr>
                <a:t>MISO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(Master In –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Slave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Out) 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  <a:sym typeface="Wingdings" panose="05000000000000000000" pitchFamily="2" charset="2"/>
                </a:rPr>
                <a:t> Informação enviada pelo Periférico</a:t>
              </a:r>
              <a:endParaRPr lang="pt-BR" sz="1400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53" name="Rectangle 42">
              <a:extLst>
                <a:ext uri="{FF2B5EF4-FFF2-40B4-BE49-F238E27FC236}">
                  <a16:creationId xmlns:a16="http://schemas.microsoft.com/office/drawing/2014/main" id="{7B73CDD8-1974-688E-A98A-17C3A68A3805}"/>
                </a:ext>
              </a:extLst>
            </p:cNvPr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47D0E793-516C-6ADB-B202-D8207A49E4A0}"/>
              </a:ext>
            </a:extLst>
          </p:cNvPr>
          <p:cNvGrpSpPr/>
          <p:nvPr/>
        </p:nvGrpSpPr>
        <p:grpSpPr>
          <a:xfrm>
            <a:off x="386657" y="5085184"/>
            <a:ext cx="3393254" cy="1388160"/>
            <a:chOff x="1063277" y="5626407"/>
            <a:chExt cx="3393254" cy="623456"/>
          </a:xfrm>
        </p:grpSpPr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0DD9C052-3E7E-3162-550B-74F40704543D}"/>
                </a:ext>
              </a:extLst>
            </p:cNvPr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No Arduino, os pinos são mapeados como:</a:t>
              </a:r>
            </a:p>
            <a:p>
              <a:pPr algn="ctr"/>
              <a:r>
                <a:rPr lang="pt-BR" sz="1400" b="1" dirty="0">
                  <a:solidFill>
                    <a:schemeClr val="tx1"/>
                  </a:solidFill>
                  <a:latin typeface="Gotham HTF"/>
                </a:rPr>
                <a:t>13 - SCK</a:t>
              </a:r>
            </a:p>
            <a:p>
              <a:pPr algn="ctr"/>
              <a:r>
                <a:rPr lang="pt-BR" sz="1400" b="1" dirty="0">
                  <a:solidFill>
                    <a:schemeClr val="tx1"/>
                  </a:solidFill>
                  <a:latin typeface="Gotham HTF"/>
                </a:rPr>
                <a:t>12 - MISO</a:t>
              </a:r>
            </a:p>
            <a:p>
              <a:pPr algn="ctr"/>
              <a:r>
                <a:rPr lang="pt-BR" sz="1400" b="1" dirty="0">
                  <a:solidFill>
                    <a:schemeClr val="tx1"/>
                  </a:solidFill>
                  <a:latin typeface="Gotham HTF"/>
                </a:rPr>
                <a:t>11 - MOSI</a:t>
              </a:r>
            </a:p>
            <a:p>
              <a:pPr algn="ctr"/>
              <a:r>
                <a:rPr lang="pt-BR" sz="1400" b="1" dirty="0">
                  <a:solidFill>
                    <a:schemeClr val="tx1"/>
                  </a:solidFill>
                  <a:latin typeface="Gotham HTF"/>
                </a:rPr>
                <a:t>10 – SS/CS</a:t>
              </a:r>
            </a:p>
          </p:txBody>
        </p:sp>
        <p:sp>
          <p:nvSpPr>
            <p:cNvPr id="56" name="Rectangle 46">
              <a:extLst>
                <a:ext uri="{FF2B5EF4-FFF2-40B4-BE49-F238E27FC236}">
                  <a16:creationId xmlns:a16="http://schemas.microsoft.com/office/drawing/2014/main" id="{98D311D9-6A0E-010A-1ABF-8B0D3C05BA47}"/>
                </a:ext>
              </a:extLst>
            </p:cNvPr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pic>
        <p:nvPicPr>
          <p:cNvPr id="5" name="Picture 4" descr="Vetor de Arduino Uno board used for robotic coding training do Stock |  Adobe Stock">
            <a:extLst>
              <a:ext uri="{FF2B5EF4-FFF2-40B4-BE49-F238E27FC236}">
                <a16:creationId xmlns:a16="http://schemas.microsoft.com/office/drawing/2014/main" id="{71F4F6EB-4ADE-0ECC-CFBD-3B0E39809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935433"/>
            <a:ext cx="3503848" cy="2494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AFE9168E-DD40-1F0E-34F5-49366C7D38A5}"/>
              </a:ext>
            </a:extLst>
          </p:cNvPr>
          <p:cNvSpPr/>
          <p:nvPr/>
        </p:nvSpPr>
        <p:spPr>
          <a:xfrm>
            <a:off x="6156176" y="3743761"/>
            <a:ext cx="576064" cy="699161"/>
          </a:xfrm>
          <a:prstGeom prst="rect">
            <a:avLst/>
          </a:prstGeom>
          <a:noFill/>
          <a:ln w="57150">
            <a:solidFill>
              <a:srgbClr val="ED26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5FFE32D-4687-3506-B08C-17D09298DD5F}"/>
              </a:ext>
            </a:extLst>
          </p:cNvPr>
          <p:cNvSpPr txBox="1"/>
          <p:nvPr/>
        </p:nvSpPr>
        <p:spPr>
          <a:xfrm>
            <a:off x="6195224" y="3374429"/>
            <a:ext cx="805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rgbClr val="ED145B"/>
                </a:solidFill>
                <a:latin typeface="Gotham HTF"/>
              </a:rPr>
              <a:t>SPI</a:t>
            </a:r>
            <a:endParaRPr lang="pt-BR" b="1" dirty="0">
              <a:solidFill>
                <a:srgbClr val="ED145B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0076BE-D141-F58D-5A65-0A73C6CD05A1}"/>
              </a:ext>
            </a:extLst>
          </p:cNvPr>
          <p:cNvSpPr txBox="1"/>
          <p:nvPr/>
        </p:nvSpPr>
        <p:spPr>
          <a:xfrm>
            <a:off x="4852273" y="2411029"/>
            <a:ext cx="3843543" cy="20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" dirty="0"/>
              <a:t>Fonte: https://en.wikipedia.org/wiki/Serial_Peripheral_Interface#/media/File:SPI_single_slave.svg</a:t>
            </a:r>
          </a:p>
        </p:txBody>
      </p:sp>
      <p:pic>
        <p:nvPicPr>
          <p:cNvPr id="10" name="Picture 4" descr="undefined">
            <a:extLst>
              <a:ext uri="{FF2B5EF4-FFF2-40B4-BE49-F238E27FC236}">
                <a16:creationId xmlns:a16="http://schemas.microsoft.com/office/drawing/2014/main" id="{4C1C8400-8F85-5885-7A7D-C7BBA7595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1114260"/>
            <a:ext cx="4872487" cy="1522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916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SPI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7D88FB8-BFF4-E909-0A40-CF61FA127F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" t="4343" r="2659"/>
          <a:stretch/>
        </p:blipFill>
        <p:spPr>
          <a:xfrm>
            <a:off x="1947395" y="3645024"/>
            <a:ext cx="5472608" cy="2826481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EB44C775-0D5D-1B91-1A59-D0A512A5E138}"/>
              </a:ext>
            </a:extLst>
          </p:cNvPr>
          <p:cNvSpPr/>
          <p:nvPr/>
        </p:nvSpPr>
        <p:spPr>
          <a:xfrm>
            <a:off x="489496" y="1847012"/>
            <a:ext cx="1395175" cy="1741299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4472C4"/>
                </a:solidFill>
                <a:latin typeface="Gotham HTF"/>
              </a:rPr>
              <a:t>O Controlador coloca o sinal do CS em baixa</a:t>
            </a:r>
          </a:p>
        </p:txBody>
      </p:sp>
      <p:sp>
        <p:nvSpPr>
          <p:cNvPr id="7" name="Flowchart: Off-page Connector 3">
            <a:extLst>
              <a:ext uri="{FF2B5EF4-FFF2-40B4-BE49-F238E27FC236}">
                <a16:creationId xmlns:a16="http://schemas.microsoft.com/office/drawing/2014/main" id="{AA876CA0-0DF3-D66F-09B0-336CF80F535D}"/>
              </a:ext>
            </a:extLst>
          </p:cNvPr>
          <p:cNvSpPr/>
          <p:nvPr/>
        </p:nvSpPr>
        <p:spPr>
          <a:xfrm>
            <a:off x="467544" y="692696"/>
            <a:ext cx="1395175" cy="802073"/>
          </a:xfrm>
          <a:prstGeom prst="flowChartOffpage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1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 : coins arrondis 12">
            <a:extLst>
              <a:ext uri="{FF2B5EF4-FFF2-40B4-BE49-F238E27FC236}">
                <a16:creationId xmlns:a16="http://schemas.microsoft.com/office/drawing/2014/main" id="{67F3EE50-2B7E-EED5-FBD2-0C12F6928118}"/>
              </a:ext>
            </a:extLst>
          </p:cNvPr>
          <p:cNvSpPr/>
          <p:nvPr/>
        </p:nvSpPr>
        <p:spPr>
          <a:xfrm>
            <a:off x="467544" y="1714484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2358634B-DD81-9324-AD1F-D6554320897C}"/>
              </a:ext>
            </a:extLst>
          </p:cNvPr>
          <p:cNvSpPr>
            <a:spLocks/>
          </p:cNvSpPr>
          <p:nvPr/>
        </p:nvSpPr>
        <p:spPr>
          <a:xfrm>
            <a:off x="1954474" y="1714484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4792E969-E69A-FB5E-00BE-AB926B909434}"/>
              </a:ext>
            </a:extLst>
          </p:cNvPr>
          <p:cNvSpPr/>
          <p:nvPr/>
        </p:nvSpPr>
        <p:spPr>
          <a:xfrm>
            <a:off x="2101401" y="1847012"/>
            <a:ext cx="1395175" cy="1741299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ED7D31"/>
                </a:solidFill>
                <a:latin typeface="Gotham HTF"/>
              </a:rPr>
              <a:t>Em seguida, começa a fornecer o sinal de sincronismo pelo SCLK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1AE5619B-EE50-6663-4A6F-66BA762C75E8}"/>
              </a:ext>
            </a:extLst>
          </p:cNvPr>
          <p:cNvSpPr/>
          <p:nvPr/>
        </p:nvSpPr>
        <p:spPr>
          <a:xfrm>
            <a:off x="3713307" y="1847012"/>
            <a:ext cx="1395175" cy="1741299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A5A5A5"/>
                </a:solidFill>
                <a:latin typeface="Gotham HTF"/>
              </a:rPr>
              <a:t>E transmite a informação pelo MOSI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F860C4EA-59BB-BD17-DD6E-48BF67574C32}"/>
              </a:ext>
            </a:extLst>
          </p:cNvPr>
          <p:cNvSpPr/>
          <p:nvPr/>
        </p:nvSpPr>
        <p:spPr>
          <a:xfrm>
            <a:off x="3595576" y="1714484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49BD5D6E-7814-5A9E-6A5C-1D442EF1BDCF}"/>
              </a:ext>
            </a:extLst>
          </p:cNvPr>
          <p:cNvSpPr/>
          <p:nvPr/>
        </p:nvSpPr>
        <p:spPr>
          <a:xfrm>
            <a:off x="5325212" y="1847012"/>
            <a:ext cx="1395175" cy="1741299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ED145B"/>
                </a:solidFill>
                <a:latin typeface="Gotham HTF"/>
              </a:rPr>
              <a:t>Se o periférico precisar enviar alguma informação, é enviado pelo MISO</a:t>
            </a:r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9C149340-9D1C-C593-1F00-BCB93B034C80}"/>
              </a:ext>
            </a:extLst>
          </p:cNvPr>
          <p:cNvSpPr>
            <a:spLocks/>
          </p:cNvSpPr>
          <p:nvPr/>
        </p:nvSpPr>
        <p:spPr>
          <a:xfrm>
            <a:off x="6771753" y="1714484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C7AB4E3D-63F8-A93A-14EB-A72637C72EB8}"/>
              </a:ext>
            </a:extLst>
          </p:cNvPr>
          <p:cNvSpPr>
            <a:spLocks/>
          </p:cNvSpPr>
          <p:nvPr/>
        </p:nvSpPr>
        <p:spPr>
          <a:xfrm>
            <a:off x="5189261" y="1714484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82893E3C-D172-748C-832F-C582353E264F}"/>
              </a:ext>
            </a:extLst>
          </p:cNvPr>
          <p:cNvSpPr/>
          <p:nvPr/>
        </p:nvSpPr>
        <p:spPr>
          <a:xfrm>
            <a:off x="6937118" y="1847012"/>
            <a:ext cx="1395175" cy="1741299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7B83EB"/>
                </a:solidFill>
                <a:latin typeface="Gotham HTF"/>
              </a:rPr>
              <a:t>Com o termino da comunicação, o Controlador coloca o sinal de CS em alta e para o sincronismo</a:t>
            </a:r>
          </a:p>
        </p:txBody>
      </p:sp>
      <p:sp>
        <p:nvSpPr>
          <p:cNvPr id="18" name="Flowchart: Off-page Connector 13">
            <a:extLst>
              <a:ext uri="{FF2B5EF4-FFF2-40B4-BE49-F238E27FC236}">
                <a16:creationId xmlns:a16="http://schemas.microsoft.com/office/drawing/2014/main" id="{7CDB97B8-F16E-9622-424D-EF613446BFDB}"/>
              </a:ext>
            </a:extLst>
          </p:cNvPr>
          <p:cNvSpPr/>
          <p:nvPr/>
        </p:nvSpPr>
        <p:spPr>
          <a:xfrm>
            <a:off x="2090426" y="692696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2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Flowchart: Off-page Connector 14">
            <a:extLst>
              <a:ext uri="{FF2B5EF4-FFF2-40B4-BE49-F238E27FC236}">
                <a16:creationId xmlns:a16="http://schemas.microsoft.com/office/drawing/2014/main" id="{154E329B-0DBE-5B5E-6FA9-C074ADCCF693}"/>
              </a:ext>
            </a:extLst>
          </p:cNvPr>
          <p:cNvSpPr/>
          <p:nvPr/>
        </p:nvSpPr>
        <p:spPr>
          <a:xfrm>
            <a:off x="3713307" y="692696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3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Off-page Connector 15">
            <a:extLst>
              <a:ext uri="{FF2B5EF4-FFF2-40B4-BE49-F238E27FC236}">
                <a16:creationId xmlns:a16="http://schemas.microsoft.com/office/drawing/2014/main" id="{4A307DEF-BF7F-25A6-C31D-E1B649FD76C4}"/>
              </a:ext>
            </a:extLst>
          </p:cNvPr>
          <p:cNvSpPr/>
          <p:nvPr/>
        </p:nvSpPr>
        <p:spPr>
          <a:xfrm>
            <a:off x="5336189" y="692696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4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Off-page Connector 16">
            <a:extLst>
              <a:ext uri="{FF2B5EF4-FFF2-40B4-BE49-F238E27FC236}">
                <a16:creationId xmlns:a16="http://schemas.microsoft.com/office/drawing/2014/main" id="{8FAC808C-AB12-FE42-259C-EF4E76029D9B}"/>
              </a:ext>
            </a:extLst>
          </p:cNvPr>
          <p:cNvSpPr/>
          <p:nvPr/>
        </p:nvSpPr>
        <p:spPr>
          <a:xfrm>
            <a:off x="6959070" y="692696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 dirty="0">
                <a:solidFill>
                  <a:prstClr val="white"/>
                </a:solidFill>
                <a:latin typeface="Calibri" panose="020F0502020204030204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7989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I2C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E7C5F5E9-33AE-B43C-BC65-0CE217750A6D}"/>
              </a:ext>
            </a:extLst>
          </p:cNvPr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8" name="Rectangle 2">
              <a:extLst>
                <a:ext uri="{FF2B5EF4-FFF2-40B4-BE49-F238E27FC236}">
                  <a16:creationId xmlns:a16="http://schemas.microsoft.com/office/drawing/2014/main" id="{8E709F1B-EF6B-B643-096F-0991C5481B17}"/>
                </a:ext>
              </a:extLst>
            </p:cNvPr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 err="1">
                  <a:solidFill>
                    <a:schemeClr val="tx1"/>
                  </a:solidFill>
                  <a:latin typeface="Gotham HTF"/>
                </a:rPr>
                <a:t>Inter-Integrated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Circuit (I2C), desenvolvido pela Philips em 1982</a:t>
              </a:r>
            </a:p>
          </p:txBody>
        </p:sp>
        <p:sp>
          <p:nvSpPr>
            <p:cNvPr id="10" name="Rectangle 3">
              <a:extLst>
                <a:ext uri="{FF2B5EF4-FFF2-40B4-BE49-F238E27FC236}">
                  <a16:creationId xmlns:a16="http://schemas.microsoft.com/office/drawing/2014/main" id="{B9ED3D50-F7EA-AE48-3363-5EB069570418}"/>
                </a:ext>
              </a:extLst>
            </p:cNvPr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0F04E7D1-9CB9-2E75-639F-A662EBF52DF5}"/>
              </a:ext>
            </a:extLst>
          </p:cNvPr>
          <p:cNvGrpSpPr/>
          <p:nvPr/>
        </p:nvGrpSpPr>
        <p:grpSpPr>
          <a:xfrm>
            <a:off x="386658" y="2136881"/>
            <a:ext cx="3393254" cy="623456"/>
            <a:chOff x="1063278" y="1818112"/>
            <a:chExt cx="3393254" cy="623456"/>
          </a:xfrm>
        </p:grpSpPr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2B4225AF-A489-8CF7-6F43-4B9E8009502A}"/>
                </a:ext>
              </a:extLst>
            </p:cNvPr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Usado para comunicação de cura distância (alguns centímetros)</a:t>
              </a:r>
            </a:p>
          </p:txBody>
        </p:sp>
        <p:sp>
          <p:nvSpPr>
            <p:cNvPr id="13" name="Rectangle 7">
              <a:extLst>
                <a:ext uri="{FF2B5EF4-FFF2-40B4-BE49-F238E27FC236}">
                  <a16:creationId xmlns:a16="http://schemas.microsoft.com/office/drawing/2014/main" id="{C53C3F2B-2F25-0339-5FF0-49F3ADC000FD}"/>
                </a:ext>
              </a:extLst>
            </p:cNvPr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D5E4FE1E-8D82-217F-D37A-45190944633C}"/>
              </a:ext>
            </a:extLst>
          </p:cNvPr>
          <p:cNvGrpSpPr/>
          <p:nvPr/>
        </p:nvGrpSpPr>
        <p:grpSpPr>
          <a:xfrm>
            <a:off x="386658" y="3119649"/>
            <a:ext cx="3393254" cy="623456"/>
            <a:chOff x="1063278" y="3087544"/>
            <a:chExt cx="3393254" cy="623456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301B24DB-4A70-1F76-3A53-EDC312EB234A}"/>
                </a:ext>
              </a:extLst>
            </p:cNvPr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Comunicação bidirecional, Half Duplex, com diferentes velocidades entre os periféricos</a:t>
              </a:r>
            </a:p>
          </p:txBody>
        </p:sp>
        <p:sp>
          <p:nvSpPr>
            <p:cNvPr id="16" name="Rectangle 11">
              <a:extLst>
                <a:ext uri="{FF2B5EF4-FFF2-40B4-BE49-F238E27FC236}">
                  <a16:creationId xmlns:a16="http://schemas.microsoft.com/office/drawing/2014/main" id="{A4A509C8-C1BF-F739-1E05-74D2D36CFA7F}"/>
                </a:ext>
              </a:extLst>
            </p:cNvPr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16035B01-BA36-D72E-10CD-D34CCF106291}"/>
              </a:ext>
            </a:extLst>
          </p:cNvPr>
          <p:cNvGrpSpPr/>
          <p:nvPr/>
        </p:nvGrpSpPr>
        <p:grpSpPr>
          <a:xfrm>
            <a:off x="386657" y="4102417"/>
            <a:ext cx="3393254" cy="623456"/>
            <a:chOff x="1063277" y="4356976"/>
            <a:chExt cx="3393254" cy="623456"/>
          </a:xfrm>
        </p:grpSpPr>
        <p:sp>
          <p:nvSpPr>
            <p:cNvPr id="18" name="Rectangle 41">
              <a:extLst>
                <a:ext uri="{FF2B5EF4-FFF2-40B4-BE49-F238E27FC236}">
                  <a16:creationId xmlns:a16="http://schemas.microsoft.com/office/drawing/2014/main" id="{6E081F8F-2AE2-03D7-641F-DF34D42A65BE}"/>
                </a:ext>
              </a:extLst>
            </p:cNvPr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A comunicação é feita por dois “fios”;</a:t>
              </a:r>
            </a:p>
            <a:p>
              <a:pPr algn="ctr"/>
              <a:r>
                <a:rPr lang="pt-BR" sz="1400" b="1" dirty="0">
                  <a:solidFill>
                    <a:srgbClr val="ED145B"/>
                  </a:solidFill>
                  <a:latin typeface="Gotham HTF"/>
                </a:rPr>
                <a:t>SCL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 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  <a:sym typeface="Wingdings" panose="05000000000000000000" pitchFamily="2" charset="2"/>
                </a:rPr>
                <a:t> Serial </a:t>
              </a:r>
              <a:r>
                <a:rPr lang="pt-BR" sz="1400" dirty="0" err="1">
                  <a:solidFill>
                    <a:schemeClr val="tx1"/>
                  </a:solidFill>
                  <a:latin typeface="Gotham HTF"/>
                  <a:sym typeface="Wingdings" panose="05000000000000000000" pitchFamily="2" charset="2"/>
                </a:rPr>
                <a:t>Clock</a:t>
              </a:r>
              <a:endParaRPr lang="pt-BR" sz="1400" dirty="0">
                <a:solidFill>
                  <a:schemeClr val="tx1"/>
                </a:solidFill>
                <a:latin typeface="Gotham HTF"/>
                <a:sym typeface="Wingdings" panose="05000000000000000000" pitchFamily="2" charset="2"/>
              </a:endParaRPr>
            </a:p>
            <a:p>
              <a:pPr algn="ctr"/>
              <a:r>
                <a:rPr lang="pt-BR" sz="1400" b="1" dirty="0">
                  <a:solidFill>
                    <a:srgbClr val="ED145B"/>
                  </a:solidFill>
                  <a:latin typeface="Gotham HTF"/>
                  <a:sym typeface="Wingdings" panose="05000000000000000000" pitchFamily="2" charset="2"/>
                </a:rPr>
                <a:t>DAS</a:t>
              </a:r>
              <a:r>
                <a:rPr lang="pt-BR" sz="1400" dirty="0">
                  <a:solidFill>
                    <a:schemeClr val="tx1"/>
                  </a:solidFill>
                  <a:latin typeface="Gotham HTF"/>
                  <a:sym typeface="Wingdings" panose="05000000000000000000" pitchFamily="2" charset="2"/>
                </a:rPr>
                <a:t>  Serial Data</a:t>
              </a:r>
              <a:endParaRPr lang="pt-BR" sz="1400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19" name="Rectangle 42">
              <a:extLst>
                <a:ext uri="{FF2B5EF4-FFF2-40B4-BE49-F238E27FC236}">
                  <a16:creationId xmlns:a16="http://schemas.microsoft.com/office/drawing/2014/main" id="{A1879161-AE5F-B2A7-0636-E66590D701B3}"/>
                </a:ext>
              </a:extLst>
            </p:cNvPr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  <p:pic>
        <p:nvPicPr>
          <p:cNvPr id="8194" name="Picture 2" descr="undefined">
            <a:extLst>
              <a:ext uri="{FF2B5EF4-FFF2-40B4-BE49-F238E27FC236}">
                <a16:creationId xmlns:a16="http://schemas.microsoft.com/office/drawing/2014/main" id="{83CBC850-3DD7-E382-0282-B112FCB7B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980728"/>
            <a:ext cx="4968552" cy="2385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9FB0B39A-7A2E-C188-0E3C-6D1386FBAE08}"/>
              </a:ext>
            </a:extLst>
          </p:cNvPr>
          <p:cNvSpPr txBox="1"/>
          <p:nvPr/>
        </p:nvSpPr>
        <p:spPr>
          <a:xfrm>
            <a:off x="4752528" y="3835405"/>
            <a:ext cx="3563888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" dirty="0"/>
              <a:t>Fonte: https://en.wikipedia.org/wiki/I%C2%B2C#/media/File:I2C_controller-target.svg</a:t>
            </a:r>
          </a:p>
        </p:txBody>
      </p:sp>
      <p:pic>
        <p:nvPicPr>
          <p:cNvPr id="25" name="Picture 4" descr="Vetor de Arduino Uno board used for robotic coding training do Stock |  Adobe Stock">
            <a:extLst>
              <a:ext uri="{FF2B5EF4-FFF2-40B4-BE49-F238E27FC236}">
                <a16:creationId xmlns:a16="http://schemas.microsoft.com/office/drawing/2014/main" id="{15D34563-B800-CCBB-91DD-48CF089F1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935433"/>
            <a:ext cx="3503848" cy="2494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4487BB55-1E9D-9040-F6BC-0D6B0AB4CC95}"/>
              </a:ext>
            </a:extLst>
          </p:cNvPr>
          <p:cNvSpPr/>
          <p:nvPr/>
        </p:nvSpPr>
        <p:spPr>
          <a:xfrm>
            <a:off x="5671036" y="3743761"/>
            <a:ext cx="269116" cy="699161"/>
          </a:xfrm>
          <a:prstGeom prst="rect">
            <a:avLst/>
          </a:prstGeom>
          <a:noFill/>
          <a:ln w="57150">
            <a:solidFill>
              <a:srgbClr val="ED26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69A4EC94-1FCB-FBE5-29AB-B0127D203B67}"/>
              </a:ext>
            </a:extLst>
          </p:cNvPr>
          <p:cNvSpPr txBox="1"/>
          <p:nvPr/>
        </p:nvSpPr>
        <p:spPr>
          <a:xfrm>
            <a:off x="5537212" y="3366784"/>
            <a:ext cx="805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rgbClr val="ED145B"/>
                </a:solidFill>
                <a:latin typeface="Gotham HTF"/>
              </a:rPr>
              <a:t>I2C</a:t>
            </a:r>
            <a:endParaRPr lang="pt-BR" b="1" dirty="0">
              <a:solidFill>
                <a:srgbClr val="ED145B"/>
              </a:solidFill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20EF7D32-B690-69E3-D7C7-2F0CA72AA483}"/>
              </a:ext>
            </a:extLst>
          </p:cNvPr>
          <p:cNvSpPr/>
          <p:nvPr/>
        </p:nvSpPr>
        <p:spPr>
          <a:xfrm>
            <a:off x="7644360" y="5822201"/>
            <a:ext cx="269116" cy="699161"/>
          </a:xfrm>
          <a:prstGeom prst="rect">
            <a:avLst/>
          </a:prstGeom>
          <a:noFill/>
          <a:ln w="57150">
            <a:solidFill>
              <a:srgbClr val="ED265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87BBC579-C775-62C2-2E26-9A6B4C669B95}"/>
              </a:ext>
            </a:extLst>
          </p:cNvPr>
          <p:cNvSpPr txBox="1"/>
          <p:nvPr/>
        </p:nvSpPr>
        <p:spPr>
          <a:xfrm>
            <a:off x="7510536" y="5445224"/>
            <a:ext cx="805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rgbClr val="ED145B"/>
                </a:solidFill>
                <a:latin typeface="Gotham HTF"/>
              </a:rPr>
              <a:t>I2C</a:t>
            </a:r>
            <a:endParaRPr lang="pt-BR" b="1" dirty="0">
              <a:solidFill>
                <a:srgbClr val="ED145B"/>
              </a:solidFill>
            </a:endParaRPr>
          </a:p>
        </p:txBody>
      </p: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571ACF84-069D-6184-E38B-A1E5B8F0C8B8}"/>
              </a:ext>
            </a:extLst>
          </p:cNvPr>
          <p:cNvGrpSpPr/>
          <p:nvPr/>
        </p:nvGrpSpPr>
        <p:grpSpPr>
          <a:xfrm>
            <a:off x="386657" y="5085184"/>
            <a:ext cx="3393254" cy="1388160"/>
            <a:chOff x="1063277" y="5626407"/>
            <a:chExt cx="3393254" cy="623456"/>
          </a:xfrm>
        </p:grpSpPr>
        <p:sp>
          <p:nvSpPr>
            <p:cNvPr id="31" name="Rectangle 45">
              <a:extLst>
                <a:ext uri="{FF2B5EF4-FFF2-40B4-BE49-F238E27FC236}">
                  <a16:creationId xmlns:a16="http://schemas.microsoft.com/office/drawing/2014/main" id="{7118F749-1A91-5C87-EFF8-A2408F706EC9}"/>
                </a:ext>
              </a:extLst>
            </p:cNvPr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  <a:latin typeface="Gotham HTF"/>
                </a:rPr>
                <a:t>No Arduino, os pinos são mapeados como:</a:t>
              </a:r>
            </a:p>
            <a:p>
              <a:pPr algn="ctr"/>
              <a:r>
                <a:rPr lang="pt-BR" sz="1400" b="1" dirty="0">
                  <a:solidFill>
                    <a:schemeClr val="tx1"/>
                  </a:solidFill>
                  <a:latin typeface="Gotham HTF"/>
                </a:rPr>
                <a:t>A4 - SDA</a:t>
              </a:r>
            </a:p>
            <a:p>
              <a:pPr algn="ctr"/>
              <a:r>
                <a:rPr lang="pt-BR" sz="1400" b="1" dirty="0">
                  <a:solidFill>
                    <a:schemeClr val="tx1"/>
                  </a:solidFill>
                  <a:latin typeface="Gotham HTF"/>
                </a:rPr>
                <a:t>A5 - SCL</a:t>
              </a:r>
            </a:p>
            <a:p>
              <a:pPr algn="ctr"/>
              <a:r>
                <a:rPr lang="pt-BR" sz="1400" b="1" dirty="0">
                  <a:solidFill>
                    <a:schemeClr val="tx1"/>
                  </a:solidFill>
                  <a:latin typeface="Gotham HTF"/>
                </a:rPr>
                <a:t>16 - SDA</a:t>
              </a:r>
            </a:p>
            <a:p>
              <a:pPr algn="ctr"/>
              <a:r>
                <a:rPr lang="pt-BR" sz="1400" b="1" dirty="0">
                  <a:solidFill>
                    <a:schemeClr val="tx1"/>
                  </a:solidFill>
                  <a:latin typeface="Gotham HTF"/>
                </a:rPr>
                <a:t>17 – SCL</a:t>
              </a:r>
            </a:p>
          </p:txBody>
        </p:sp>
        <p:sp>
          <p:nvSpPr>
            <p:cNvPr id="8192" name="Rectangle 46">
              <a:extLst>
                <a:ext uri="{FF2B5EF4-FFF2-40B4-BE49-F238E27FC236}">
                  <a16:creationId xmlns:a16="http://schemas.microsoft.com/office/drawing/2014/main" id="{A1DA761D-075C-FD13-2550-B3B177BC7072}"/>
                </a:ext>
              </a:extLst>
            </p:cNvPr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latin typeface="Gotham HTF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602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F0830AE6-99AA-E67E-D8E5-3492AB544F5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Padrão I2C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05BE32F-3CAA-E552-0096-7346C8897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98" y="4149080"/>
            <a:ext cx="7782773" cy="2361903"/>
          </a:xfrm>
          <a:prstGeom prst="rect">
            <a:avLst/>
          </a:prstGeom>
        </p:spPr>
      </p:pic>
      <p:cxnSp>
        <p:nvCxnSpPr>
          <p:cNvPr id="22" name="Straight Connector 136">
            <a:extLst>
              <a:ext uri="{FF2B5EF4-FFF2-40B4-BE49-F238E27FC236}">
                <a16:creationId xmlns:a16="http://schemas.microsoft.com/office/drawing/2014/main" id="{0B367B04-F022-7A0E-1EB0-B5054AC57ACB}"/>
              </a:ext>
            </a:extLst>
          </p:cNvPr>
          <p:cNvCxnSpPr>
            <a:cxnSpLocks/>
            <a:stCxn id="26" idx="5"/>
            <a:endCxn id="27" idx="2"/>
          </p:cNvCxnSpPr>
          <p:nvPr/>
        </p:nvCxnSpPr>
        <p:spPr>
          <a:xfrm flipH="1">
            <a:off x="1573281" y="1052940"/>
            <a:ext cx="5997438" cy="2951"/>
          </a:xfrm>
          <a:prstGeom prst="line">
            <a:avLst/>
          </a:prstGeom>
          <a:ln w="3175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Nom2">
            <a:extLst>
              <a:ext uri="{FF2B5EF4-FFF2-40B4-BE49-F238E27FC236}">
                <a16:creationId xmlns:a16="http://schemas.microsoft.com/office/drawing/2014/main" id="{9A404A5F-712F-28C9-E51D-4CA4152B84DB}"/>
              </a:ext>
            </a:extLst>
          </p:cNvPr>
          <p:cNvSpPr>
            <a:spLocks noChangeAspect="1"/>
          </p:cNvSpPr>
          <p:nvPr/>
        </p:nvSpPr>
        <p:spPr>
          <a:xfrm>
            <a:off x="2160165" y="718014"/>
            <a:ext cx="765755" cy="665426"/>
          </a:xfrm>
          <a:custGeom>
            <a:avLst/>
            <a:gdLst>
              <a:gd name="connsiteX0" fmla="*/ 1552073 w 6244389"/>
              <a:gd name="connsiteY0" fmla="*/ 0 h 5426243"/>
              <a:gd name="connsiteX1" fmla="*/ 4704347 w 6244389"/>
              <a:gd name="connsiteY1" fmla="*/ 12032 h 5426243"/>
              <a:gd name="connsiteX2" fmla="*/ 6244389 w 6244389"/>
              <a:gd name="connsiteY2" fmla="*/ 2755232 h 5426243"/>
              <a:gd name="connsiteX3" fmla="*/ 4704347 w 6244389"/>
              <a:gd name="connsiteY3" fmla="*/ 5414211 h 5426243"/>
              <a:gd name="connsiteX4" fmla="*/ 1564105 w 6244389"/>
              <a:gd name="connsiteY4" fmla="*/ 5426243 h 5426243"/>
              <a:gd name="connsiteX5" fmla="*/ 0 w 6244389"/>
              <a:gd name="connsiteY5" fmla="*/ 2731169 h 5426243"/>
              <a:gd name="connsiteX6" fmla="*/ 1552073 w 6244389"/>
              <a:gd name="connsiteY6" fmla="*/ 0 h 5426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44389" h="5426243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pt-BR" sz="1050" kern="0" dirty="0">
              <a:solidFill>
                <a:schemeClr val="bg1"/>
              </a:solidFill>
            </a:endParaRPr>
          </a:p>
        </p:txBody>
      </p:sp>
      <p:sp>
        <p:nvSpPr>
          <p:cNvPr id="24" name="Nom2 - 1">
            <a:extLst>
              <a:ext uri="{FF2B5EF4-FFF2-40B4-BE49-F238E27FC236}">
                <a16:creationId xmlns:a16="http://schemas.microsoft.com/office/drawing/2014/main" id="{C35B1F1C-3664-31F1-7ACA-409A4E25CCAB}"/>
              </a:ext>
            </a:extLst>
          </p:cNvPr>
          <p:cNvSpPr>
            <a:spLocks noChangeAspect="1"/>
          </p:cNvSpPr>
          <p:nvPr/>
        </p:nvSpPr>
        <p:spPr>
          <a:xfrm>
            <a:off x="3512803" y="723177"/>
            <a:ext cx="765755" cy="665426"/>
          </a:xfrm>
          <a:custGeom>
            <a:avLst/>
            <a:gdLst>
              <a:gd name="connsiteX0" fmla="*/ 1552073 w 6244389"/>
              <a:gd name="connsiteY0" fmla="*/ 0 h 5426243"/>
              <a:gd name="connsiteX1" fmla="*/ 4704347 w 6244389"/>
              <a:gd name="connsiteY1" fmla="*/ 12032 h 5426243"/>
              <a:gd name="connsiteX2" fmla="*/ 6244389 w 6244389"/>
              <a:gd name="connsiteY2" fmla="*/ 2755232 h 5426243"/>
              <a:gd name="connsiteX3" fmla="*/ 4704347 w 6244389"/>
              <a:gd name="connsiteY3" fmla="*/ 5414211 h 5426243"/>
              <a:gd name="connsiteX4" fmla="*/ 1564105 w 6244389"/>
              <a:gd name="connsiteY4" fmla="*/ 5426243 h 5426243"/>
              <a:gd name="connsiteX5" fmla="*/ 0 w 6244389"/>
              <a:gd name="connsiteY5" fmla="*/ 2731169 h 5426243"/>
              <a:gd name="connsiteX6" fmla="*/ 1552073 w 6244389"/>
              <a:gd name="connsiteY6" fmla="*/ 0 h 5426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44389" h="5426243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pt-BR" sz="1050" kern="0" dirty="0">
              <a:solidFill>
                <a:schemeClr val="bg1"/>
              </a:solidFill>
            </a:endParaRPr>
          </a:p>
        </p:txBody>
      </p:sp>
      <p:sp>
        <p:nvSpPr>
          <p:cNvPr id="25" name="Nom4">
            <a:extLst>
              <a:ext uri="{FF2B5EF4-FFF2-40B4-BE49-F238E27FC236}">
                <a16:creationId xmlns:a16="http://schemas.microsoft.com/office/drawing/2014/main" id="{AB460785-65AD-F52F-C16A-42A6EF66DA89}"/>
              </a:ext>
            </a:extLst>
          </p:cNvPr>
          <p:cNvSpPr>
            <a:spLocks noChangeAspect="1"/>
          </p:cNvSpPr>
          <p:nvPr/>
        </p:nvSpPr>
        <p:spPr>
          <a:xfrm>
            <a:off x="6218080" y="718014"/>
            <a:ext cx="765755" cy="665426"/>
          </a:xfrm>
          <a:custGeom>
            <a:avLst/>
            <a:gdLst>
              <a:gd name="connsiteX0" fmla="*/ 1552073 w 6244389"/>
              <a:gd name="connsiteY0" fmla="*/ 0 h 5426243"/>
              <a:gd name="connsiteX1" fmla="*/ 4704347 w 6244389"/>
              <a:gd name="connsiteY1" fmla="*/ 12032 h 5426243"/>
              <a:gd name="connsiteX2" fmla="*/ 6244389 w 6244389"/>
              <a:gd name="connsiteY2" fmla="*/ 2755232 h 5426243"/>
              <a:gd name="connsiteX3" fmla="*/ 4704347 w 6244389"/>
              <a:gd name="connsiteY3" fmla="*/ 5414211 h 5426243"/>
              <a:gd name="connsiteX4" fmla="*/ 1564105 w 6244389"/>
              <a:gd name="connsiteY4" fmla="*/ 5426243 h 5426243"/>
              <a:gd name="connsiteX5" fmla="*/ 0 w 6244389"/>
              <a:gd name="connsiteY5" fmla="*/ 2731169 h 5426243"/>
              <a:gd name="connsiteX6" fmla="*/ 1552073 w 6244389"/>
              <a:gd name="connsiteY6" fmla="*/ 0 h 5426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44389" h="5426243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pt-BR" sz="1050" kern="0" dirty="0">
              <a:solidFill>
                <a:schemeClr val="bg1"/>
              </a:solidFill>
            </a:endParaRPr>
          </a:p>
        </p:txBody>
      </p:sp>
      <p:sp>
        <p:nvSpPr>
          <p:cNvPr id="26" name="Nom5">
            <a:extLst>
              <a:ext uri="{FF2B5EF4-FFF2-40B4-BE49-F238E27FC236}">
                <a16:creationId xmlns:a16="http://schemas.microsoft.com/office/drawing/2014/main" id="{58B494B2-CA98-8B2B-B817-AB4909FD351A}"/>
              </a:ext>
            </a:extLst>
          </p:cNvPr>
          <p:cNvSpPr>
            <a:spLocks noChangeAspect="1"/>
          </p:cNvSpPr>
          <p:nvPr/>
        </p:nvSpPr>
        <p:spPr>
          <a:xfrm>
            <a:off x="7570720" y="718014"/>
            <a:ext cx="765755" cy="665426"/>
          </a:xfrm>
          <a:custGeom>
            <a:avLst/>
            <a:gdLst>
              <a:gd name="connsiteX0" fmla="*/ 1552073 w 6244389"/>
              <a:gd name="connsiteY0" fmla="*/ 0 h 5426243"/>
              <a:gd name="connsiteX1" fmla="*/ 4704347 w 6244389"/>
              <a:gd name="connsiteY1" fmla="*/ 12032 h 5426243"/>
              <a:gd name="connsiteX2" fmla="*/ 6244389 w 6244389"/>
              <a:gd name="connsiteY2" fmla="*/ 2755232 h 5426243"/>
              <a:gd name="connsiteX3" fmla="*/ 4704347 w 6244389"/>
              <a:gd name="connsiteY3" fmla="*/ 5414211 h 5426243"/>
              <a:gd name="connsiteX4" fmla="*/ 1564105 w 6244389"/>
              <a:gd name="connsiteY4" fmla="*/ 5426243 h 5426243"/>
              <a:gd name="connsiteX5" fmla="*/ 0 w 6244389"/>
              <a:gd name="connsiteY5" fmla="*/ 2731169 h 5426243"/>
              <a:gd name="connsiteX6" fmla="*/ 1552073 w 6244389"/>
              <a:gd name="connsiteY6" fmla="*/ 0 h 5426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44389" h="5426243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pt-BR" sz="1050" kern="0" dirty="0">
              <a:solidFill>
                <a:schemeClr val="bg1"/>
              </a:solidFill>
            </a:endParaRPr>
          </a:p>
        </p:txBody>
      </p:sp>
      <p:sp>
        <p:nvSpPr>
          <p:cNvPr id="27" name="Nom1">
            <a:extLst>
              <a:ext uri="{FF2B5EF4-FFF2-40B4-BE49-F238E27FC236}">
                <a16:creationId xmlns:a16="http://schemas.microsoft.com/office/drawing/2014/main" id="{02C9A61F-D169-5902-2DD6-6376579D6E0E}"/>
              </a:ext>
            </a:extLst>
          </p:cNvPr>
          <p:cNvSpPr>
            <a:spLocks noChangeAspect="1"/>
          </p:cNvSpPr>
          <p:nvPr/>
        </p:nvSpPr>
        <p:spPr>
          <a:xfrm>
            <a:off x="807526" y="718014"/>
            <a:ext cx="765755" cy="665426"/>
          </a:xfrm>
          <a:custGeom>
            <a:avLst/>
            <a:gdLst>
              <a:gd name="connsiteX0" fmla="*/ 1552073 w 6244389"/>
              <a:gd name="connsiteY0" fmla="*/ 0 h 5426243"/>
              <a:gd name="connsiteX1" fmla="*/ 4704347 w 6244389"/>
              <a:gd name="connsiteY1" fmla="*/ 12032 h 5426243"/>
              <a:gd name="connsiteX2" fmla="*/ 6244389 w 6244389"/>
              <a:gd name="connsiteY2" fmla="*/ 2755232 h 5426243"/>
              <a:gd name="connsiteX3" fmla="*/ 4704347 w 6244389"/>
              <a:gd name="connsiteY3" fmla="*/ 5414211 h 5426243"/>
              <a:gd name="connsiteX4" fmla="*/ 1564105 w 6244389"/>
              <a:gd name="connsiteY4" fmla="*/ 5426243 h 5426243"/>
              <a:gd name="connsiteX5" fmla="*/ 0 w 6244389"/>
              <a:gd name="connsiteY5" fmla="*/ 2731169 h 5426243"/>
              <a:gd name="connsiteX6" fmla="*/ 1552073 w 6244389"/>
              <a:gd name="connsiteY6" fmla="*/ 0 h 5426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44389" h="5426243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pt-BR" sz="1050" kern="0" dirty="0">
              <a:solidFill>
                <a:schemeClr val="bg1"/>
              </a:solidFill>
            </a:endParaRPr>
          </a:p>
        </p:txBody>
      </p:sp>
      <p:sp>
        <p:nvSpPr>
          <p:cNvPr id="28" name="Rectangle 142">
            <a:extLst>
              <a:ext uri="{FF2B5EF4-FFF2-40B4-BE49-F238E27FC236}">
                <a16:creationId xmlns:a16="http://schemas.microsoft.com/office/drawing/2014/main" id="{A49D7C07-034D-20DF-DBB0-316FB5AF1B32}"/>
              </a:ext>
            </a:extLst>
          </p:cNvPr>
          <p:cNvSpPr/>
          <p:nvPr/>
        </p:nvSpPr>
        <p:spPr>
          <a:xfrm>
            <a:off x="528903" y="1809048"/>
            <a:ext cx="1323000" cy="205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14313" indent="-214313" defTabSz="685800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Star ocorre quando um node coloca o Sinal SDA em baixa, seguido pelo sinal SCL;</a:t>
            </a:r>
          </a:p>
          <a:p>
            <a:pPr marL="214313" indent="-214313" defTabSz="685800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Isso indica que aquele node está requisitando o barramento;</a:t>
            </a:r>
          </a:p>
          <a:p>
            <a:pPr marL="214313" indent="-214313" defTabSz="685800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Em seguida, ele fornece o sinal de sincronismo no pino SCL;</a:t>
            </a:r>
          </a:p>
        </p:txBody>
      </p:sp>
      <p:sp>
        <p:nvSpPr>
          <p:cNvPr id="29" name="Nom3">
            <a:extLst>
              <a:ext uri="{FF2B5EF4-FFF2-40B4-BE49-F238E27FC236}">
                <a16:creationId xmlns:a16="http://schemas.microsoft.com/office/drawing/2014/main" id="{33FE3C23-61A8-2728-A73A-CD9A7D3B5635}"/>
              </a:ext>
            </a:extLst>
          </p:cNvPr>
          <p:cNvSpPr>
            <a:spLocks noChangeAspect="1"/>
          </p:cNvSpPr>
          <p:nvPr/>
        </p:nvSpPr>
        <p:spPr>
          <a:xfrm>
            <a:off x="4865442" y="718014"/>
            <a:ext cx="765755" cy="665426"/>
          </a:xfrm>
          <a:custGeom>
            <a:avLst/>
            <a:gdLst>
              <a:gd name="connsiteX0" fmla="*/ 1552073 w 6244389"/>
              <a:gd name="connsiteY0" fmla="*/ 0 h 5426243"/>
              <a:gd name="connsiteX1" fmla="*/ 4704347 w 6244389"/>
              <a:gd name="connsiteY1" fmla="*/ 12032 h 5426243"/>
              <a:gd name="connsiteX2" fmla="*/ 6244389 w 6244389"/>
              <a:gd name="connsiteY2" fmla="*/ 2755232 h 5426243"/>
              <a:gd name="connsiteX3" fmla="*/ 4704347 w 6244389"/>
              <a:gd name="connsiteY3" fmla="*/ 5414211 h 5426243"/>
              <a:gd name="connsiteX4" fmla="*/ 1564105 w 6244389"/>
              <a:gd name="connsiteY4" fmla="*/ 5426243 h 5426243"/>
              <a:gd name="connsiteX5" fmla="*/ 0 w 6244389"/>
              <a:gd name="connsiteY5" fmla="*/ 2731169 h 5426243"/>
              <a:gd name="connsiteX6" fmla="*/ 1552073 w 6244389"/>
              <a:gd name="connsiteY6" fmla="*/ 0 h 5426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44389" h="5426243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rgbClr val="ED265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pt-BR" sz="1050" kern="0" dirty="0">
              <a:solidFill>
                <a:schemeClr val="bg1"/>
              </a:solidFill>
            </a:endParaRPr>
          </a:p>
        </p:txBody>
      </p:sp>
      <p:sp>
        <p:nvSpPr>
          <p:cNvPr id="30" name="Rectangle 144">
            <a:extLst>
              <a:ext uri="{FF2B5EF4-FFF2-40B4-BE49-F238E27FC236}">
                <a16:creationId xmlns:a16="http://schemas.microsoft.com/office/drawing/2014/main" id="{5F9653BE-38E9-9ABC-B0FF-56C7C5CC6928}"/>
              </a:ext>
            </a:extLst>
          </p:cNvPr>
          <p:cNvSpPr/>
          <p:nvPr/>
        </p:nvSpPr>
        <p:spPr>
          <a:xfrm>
            <a:off x="1881542" y="1809048"/>
            <a:ext cx="1323000" cy="205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Em Seguida, ele informa o endereço do periférico com quem quer falar;</a:t>
            </a: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Normalmente, o endereço possui 7 bits, MSB;</a:t>
            </a: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Endereços podem ser “hard </a:t>
            </a:r>
            <a:r>
              <a:rPr lang="pt-BR" sz="1050" kern="0" dirty="0" err="1">
                <a:solidFill>
                  <a:schemeClr val="tx1"/>
                </a:solidFill>
              </a:rPr>
              <a:t>coded</a:t>
            </a:r>
            <a:r>
              <a:rPr lang="pt-BR" sz="1050" kern="0" dirty="0">
                <a:solidFill>
                  <a:schemeClr val="tx1"/>
                </a:solidFill>
              </a:rPr>
              <a:t>” ou parcialmente configuráveis por jumpers.</a:t>
            </a:r>
          </a:p>
        </p:txBody>
      </p:sp>
      <p:sp>
        <p:nvSpPr>
          <p:cNvPr id="31" name="Rectangle 145">
            <a:extLst>
              <a:ext uri="{FF2B5EF4-FFF2-40B4-BE49-F238E27FC236}">
                <a16:creationId xmlns:a16="http://schemas.microsoft.com/office/drawing/2014/main" id="{0B8686D2-2F3B-7039-5C85-B1A18E7BF58C}"/>
              </a:ext>
            </a:extLst>
          </p:cNvPr>
          <p:cNvSpPr/>
          <p:nvPr/>
        </p:nvSpPr>
        <p:spPr>
          <a:xfrm>
            <a:off x="3234180" y="1809048"/>
            <a:ext cx="1323000" cy="205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R/W indica </a:t>
            </a:r>
            <a:r>
              <a:rPr lang="pt-BR" sz="1050" kern="0" dirty="0" err="1">
                <a:solidFill>
                  <a:schemeClr val="tx1"/>
                </a:solidFill>
              </a:rPr>
              <a:t>Read</a:t>
            </a:r>
            <a:r>
              <a:rPr lang="pt-BR" sz="1050" kern="0" dirty="0">
                <a:solidFill>
                  <a:schemeClr val="tx1"/>
                </a:solidFill>
              </a:rPr>
              <a:t> </a:t>
            </a:r>
            <a:r>
              <a:rPr lang="pt-BR" sz="1050" kern="0" dirty="0" err="1">
                <a:solidFill>
                  <a:schemeClr val="tx1"/>
                </a:solidFill>
              </a:rPr>
              <a:t>or</a:t>
            </a:r>
            <a:r>
              <a:rPr lang="pt-BR" sz="1050" kern="0" dirty="0">
                <a:solidFill>
                  <a:schemeClr val="tx1"/>
                </a:solidFill>
              </a:rPr>
              <a:t> Write;</a:t>
            </a: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0 </a:t>
            </a:r>
            <a:r>
              <a:rPr lang="pt-BR" sz="1050" kern="0" dirty="0">
                <a:solidFill>
                  <a:schemeClr val="tx1"/>
                </a:solidFill>
                <a:sym typeface="Wingdings" panose="05000000000000000000" pitchFamily="2" charset="2"/>
              </a:rPr>
              <a:t> Controlador quer escreve no periférico</a:t>
            </a:r>
            <a:endParaRPr lang="pt-BR" sz="1050" kern="0" dirty="0">
              <a:solidFill>
                <a:schemeClr val="tx1"/>
              </a:solidFill>
            </a:endParaRP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1 </a:t>
            </a:r>
            <a:r>
              <a:rPr lang="pt-BR" sz="1050" kern="0" dirty="0">
                <a:solidFill>
                  <a:schemeClr val="tx1"/>
                </a:solidFill>
                <a:sym typeface="Wingdings" panose="05000000000000000000" pitchFamily="2" charset="2"/>
              </a:rPr>
              <a:t> Controlador quer ler do periférico</a:t>
            </a: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  <a:sym typeface="Wingdings" panose="05000000000000000000" pitchFamily="2" charset="2"/>
              </a:rPr>
              <a:t>ACK é enviado pelo receptor da mensagem:</a:t>
            </a: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  <a:sym typeface="Wingdings" panose="05000000000000000000" pitchFamily="2" charset="2"/>
              </a:rPr>
              <a:t>0  Entendido;</a:t>
            </a: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  <a:sym typeface="Wingdings" panose="05000000000000000000" pitchFamily="2" charset="2"/>
              </a:rPr>
              <a:t>1  Não Entendido</a:t>
            </a:r>
            <a:endParaRPr lang="pt-BR" sz="1050" kern="0" dirty="0">
              <a:solidFill>
                <a:schemeClr val="tx1"/>
              </a:solidFill>
            </a:endParaRPr>
          </a:p>
        </p:txBody>
      </p:sp>
      <p:sp>
        <p:nvSpPr>
          <p:cNvPr id="32" name="Rectangle 146">
            <a:extLst>
              <a:ext uri="{FF2B5EF4-FFF2-40B4-BE49-F238E27FC236}">
                <a16:creationId xmlns:a16="http://schemas.microsoft.com/office/drawing/2014/main" id="{AE51A202-73F8-F862-51AE-B6B61C19398F}"/>
              </a:ext>
            </a:extLst>
          </p:cNvPr>
          <p:cNvSpPr/>
          <p:nvPr/>
        </p:nvSpPr>
        <p:spPr>
          <a:xfrm>
            <a:off x="4586819" y="1809048"/>
            <a:ext cx="1323000" cy="205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Byte contendo a informação transferida entre o Controlador e o Periférico</a:t>
            </a: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Mensagens de 8 bits, MSB</a:t>
            </a:r>
          </a:p>
        </p:txBody>
      </p:sp>
      <p:sp>
        <p:nvSpPr>
          <p:cNvPr id="33" name="Rectangle 147">
            <a:extLst>
              <a:ext uri="{FF2B5EF4-FFF2-40B4-BE49-F238E27FC236}">
                <a16:creationId xmlns:a16="http://schemas.microsoft.com/office/drawing/2014/main" id="{7669D591-828A-9C1F-A19C-4C7E856C44B4}"/>
              </a:ext>
            </a:extLst>
          </p:cNvPr>
          <p:cNvSpPr/>
          <p:nvPr/>
        </p:nvSpPr>
        <p:spPr>
          <a:xfrm>
            <a:off x="5939457" y="1809048"/>
            <a:ext cx="1323000" cy="205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  <a:sym typeface="Wingdings" panose="05000000000000000000" pitchFamily="2" charset="2"/>
              </a:rPr>
              <a:t>ACK é enviado pelo receptor da mensagem:</a:t>
            </a: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  <a:sym typeface="Wingdings" panose="05000000000000000000" pitchFamily="2" charset="2"/>
              </a:rPr>
              <a:t>0  Entendido;</a:t>
            </a:r>
          </a:p>
          <a:p>
            <a:pPr marL="214313" indent="-214313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  <a:sym typeface="Wingdings" panose="05000000000000000000" pitchFamily="2" charset="2"/>
              </a:rPr>
              <a:t>1  Não Entendido</a:t>
            </a:r>
            <a:endParaRPr lang="pt-BR" sz="1050" kern="0" dirty="0">
              <a:solidFill>
                <a:schemeClr val="tx1"/>
              </a:solidFill>
            </a:endParaRPr>
          </a:p>
        </p:txBody>
      </p:sp>
      <p:sp>
        <p:nvSpPr>
          <p:cNvPr id="34" name="Rectangle 148">
            <a:extLst>
              <a:ext uri="{FF2B5EF4-FFF2-40B4-BE49-F238E27FC236}">
                <a16:creationId xmlns:a16="http://schemas.microsoft.com/office/drawing/2014/main" id="{C762E73D-AD6A-478F-1706-3E677EEDCF80}"/>
              </a:ext>
            </a:extLst>
          </p:cNvPr>
          <p:cNvSpPr/>
          <p:nvPr/>
        </p:nvSpPr>
        <p:spPr>
          <a:xfrm>
            <a:off x="7292097" y="1809048"/>
            <a:ext cx="1323000" cy="205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14313" indent="-214313" defTabSz="685800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Stop ocorre quando um node coloca o Sinal SCL em alta, seguido pelo sinal SDA;</a:t>
            </a:r>
          </a:p>
          <a:p>
            <a:pPr marL="214313" indent="-214313" defTabSz="685800">
              <a:buFont typeface="Arial" panose="020B0604020202020204" pitchFamily="34" charset="0"/>
              <a:buChar char="•"/>
              <a:defRPr/>
            </a:pPr>
            <a:r>
              <a:rPr lang="pt-BR" sz="1050" kern="0" dirty="0">
                <a:solidFill>
                  <a:schemeClr val="tx1"/>
                </a:solidFill>
              </a:rPr>
              <a:t>Isso indica que o barramento está livre;</a:t>
            </a:r>
          </a:p>
        </p:txBody>
      </p:sp>
      <p:cxnSp>
        <p:nvCxnSpPr>
          <p:cNvPr id="35" name="Straight Connector 149">
            <a:extLst>
              <a:ext uri="{FF2B5EF4-FFF2-40B4-BE49-F238E27FC236}">
                <a16:creationId xmlns:a16="http://schemas.microsoft.com/office/drawing/2014/main" id="{0CF18922-FEC7-5A09-6500-B9BA7ECAB272}"/>
              </a:ext>
            </a:extLst>
          </p:cNvPr>
          <p:cNvCxnSpPr/>
          <p:nvPr/>
        </p:nvCxnSpPr>
        <p:spPr>
          <a:xfrm>
            <a:off x="1866722" y="1809048"/>
            <a:ext cx="0" cy="205200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150">
            <a:extLst>
              <a:ext uri="{FF2B5EF4-FFF2-40B4-BE49-F238E27FC236}">
                <a16:creationId xmlns:a16="http://schemas.microsoft.com/office/drawing/2014/main" id="{8080A8EC-63DB-176B-7DC0-7EE80682EC63}"/>
              </a:ext>
            </a:extLst>
          </p:cNvPr>
          <p:cNvCxnSpPr/>
          <p:nvPr/>
        </p:nvCxnSpPr>
        <p:spPr>
          <a:xfrm>
            <a:off x="3219361" y="1809048"/>
            <a:ext cx="0" cy="205200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151">
            <a:extLst>
              <a:ext uri="{FF2B5EF4-FFF2-40B4-BE49-F238E27FC236}">
                <a16:creationId xmlns:a16="http://schemas.microsoft.com/office/drawing/2014/main" id="{8F4B8473-B354-85B7-8F78-5693069D65B5}"/>
              </a:ext>
            </a:extLst>
          </p:cNvPr>
          <p:cNvCxnSpPr/>
          <p:nvPr/>
        </p:nvCxnSpPr>
        <p:spPr>
          <a:xfrm>
            <a:off x="4571999" y="1809048"/>
            <a:ext cx="0" cy="205200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152">
            <a:extLst>
              <a:ext uri="{FF2B5EF4-FFF2-40B4-BE49-F238E27FC236}">
                <a16:creationId xmlns:a16="http://schemas.microsoft.com/office/drawing/2014/main" id="{954CF322-FD2F-BD69-70FD-7902DA7684A4}"/>
              </a:ext>
            </a:extLst>
          </p:cNvPr>
          <p:cNvCxnSpPr/>
          <p:nvPr/>
        </p:nvCxnSpPr>
        <p:spPr>
          <a:xfrm>
            <a:off x="5924638" y="1809048"/>
            <a:ext cx="0" cy="205200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53">
            <a:extLst>
              <a:ext uri="{FF2B5EF4-FFF2-40B4-BE49-F238E27FC236}">
                <a16:creationId xmlns:a16="http://schemas.microsoft.com/office/drawing/2014/main" id="{D190C8FC-9E8D-86B9-CEA9-174A798E17A3}"/>
              </a:ext>
            </a:extLst>
          </p:cNvPr>
          <p:cNvCxnSpPr/>
          <p:nvPr/>
        </p:nvCxnSpPr>
        <p:spPr>
          <a:xfrm>
            <a:off x="7277276" y="1809048"/>
            <a:ext cx="0" cy="205200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155">
            <a:extLst>
              <a:ext uri="{FF2B5EF4-FFF2-40B4-BE49-F238E27FC236}">
                <a16:creationId xmlns:a16="http://schemas.microsoft.com/office/drawing/2014/main" id="{A6F98A0C-EB15-8D54-5508-9541D106FC3F}"/>
              </a:ext>
            </a:extLst>
          </p:cNvPr>
          <p:cNvSpPr txBox="1"/>
          <p:nvPr/>
        </p:nvSpPr>
        <p:spPr>
          <a:xfrm>
            <a:off x="879709" y="1447311"/>
            <a:ext cx="62138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350" b="1" dirty="0">
                <a:solidFill>
                  <a:schemeClr val="accent1"/>
                </a:solidFill>
              </a:rPr>
              <a:t>START</a:t>
            </a:r>
          </a:p>
        </p:txBody>
      </p:sp>
      <p:sp>
        <p:nvSpPr>
          <p:cNvPr id="41" name="TextBox 156">
            <a:extLst>
              <a:ext uri="{FF2B5EF4-FFF2-40B4-BE49-F238E27FC236}">
                <a16:creationId xmlns:a16="http://schemas.microsoft.com/office/drawing/2014/main" id="{BF730403-8144-B4D1-6EF9-EDB4FA82C049}"/>
              </a:ext>
            </a:extLst>
          </p:cNvPr>
          <p:cNvSpPr txBox="1"/>
          <p:nvPr/>
        </p:nvSpPr>
        <p:spPr>
          <a:xfrm>
            <a:off x="1957565" y="1447311"/>
            <a:ext cx="117096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350" b="1" dirty="0" err="1">
                <a:solidFill>
                  <a:schemeClr val="accent2"/>
                </a:solidFill>
              </a:rPr>
              <a:t>Slave</a:t>
            </a:r>
            <a:r>
              <a:rPr lang="pt-BR" sz="1350" b="1" dirty="0">
                <a:solidFill>
                  <a:schemeClr val="accent2"/>
                </a:solidFill>
              </a:rPr>
              <a:t> </a:t>
            </a:r>
            <a:r>
              <a:rPr lang="pt-BR" sz="1350" b="1" dirty="0" err="1">
                <a:solidFill>
                  <a:schemeClr val="accent2"/>
                </a:solidFill>
              </a:rPr>
              <a:t>Address</a:t>
            </a:r>
            <a:endParaRPr lang="pt-BR" sz="1350" b="1" dirty="0">
              <a:solidFill>
                <a:schemeClr val="accent2"/>
              </a:solidFill>
            </a:endParaRPr>
          </a:p>
        </p:txBody>
      </p:sp>
      <p:sp>
        <p:nvSpPr>
          <p:cNvPr id="42" name="TextBox 157">
            <a:extLst>
              <a:ext uri="{FF2B5EF4-FFF2-40B4-BE49-F238E27FC236}">
                <a16:creationId xmlns:a16="http://schemas.microsoft.com/office/drawing/2014/main" id="{7AA3EA74-76F7-5F16-29F0-2C5FF1E079F7}"/>
              </a:ext>
            </a:extLst>
          </p:cNvPr>
          <p:cNvSpPr txBox="1"/>
          <p:nvPr/>
        </p:nvSpPr>
        <p:spPr>
          <a:xfrm>
            <a:off x="3489962" y="1447311"/>
            <a:ext cx="81144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350" b="1" dirty="0">
                <a:solidFill>
                  <a:schemeClr val="accent3"/>
                </a:solidFill>
              </a:rPr>
              <a:t>R/W </a:t>
            </a:r>
            <a:r>
              <a:rPr lang="pt-BR" sz="1350" b="1" dirty="0" err="1">
                <a:solidFill>
                  <a:schemeClr val="accent3"/>
                </a:solidFill>
              </a:rPr>
              <a:t>Ack</a:t>
            </a:r>
            <a:endParaRPr lang="pt-BR" sz="1350" b="1" dirty="0">
              <a:solidFill>
                <a:schemeClr val="accent3"/>
              </a:solidFill>
            </a:endParaRPr>
          </a:p>
        </p:txBody>
      </p:sp>
      <p:sp>
        <p:nvSpPr>
          <p:cNvPr id="43" name="TextBox 159">
            <a:extLst>
              <a:ext uri="{FF2B5EF4-FFF2-40B4-BE49-F238E27FC236}">
                <a16:creationId xmlns:a16="http://schemas.microsoft.com/office/drawing/2014/main" id="{AA0621BB-A373-E484-6238-03373D9F32BE}"/>
              </a:ext>
            </a:extLst>
          </p:cNvPr>
          <p:cNvSpPr txBox="1"/>
          <p:nvPr/>
        </p:nvSpPr>
        <p:spPr>
          <a:xfrm>
            <a:off x="4988505" y="1447311"/>
            <a:ext cx="51962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350" b="1" dirty="0">
                <a:solidFill>
                  <a:srgbClr val="ED145B"/>
                </a:solidFill>
              </a:rPr>
              <a:t>Data</a:t>
            </a:r>
          </a:p>
        </p:txBody>
      </p:sp>
      <p:sp>
        <p:nvSpPr>
          <p:cNvPr id="44" name="TextBox 154">
            <a:extLst>
              <a:ext uri="{FF2B5EF4-FFF2-40B4-BE49-F238E27FC236}">
                <a16:creationId xmlns:a16="http://schemas.microsoft.com/office/drawing/2014/main" id="{73E20914-BC56-5796-6BE7-3CF1447E0C5C}"/>
              </a:ext>
            </a:extLst>
          </p:cNvPr>
          <p:cNvSpPr txBox="1"/>
          <p:nvPr/>
        </p:nvSpPr>
        <p:spPr>
          <a:xfrm>
            <a:off x="7698591" y="1447311"/>
            <a:ext cx="51001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350" b="1" dirty="0">
                <a:solidFill>
                  <a:schemeClr val="accent6"/>
                </a:solidFill>
              </a:rPr>
              <a:t>Stop</a:t>
            </a:r>
          </a:p>
        </p:txBody>
      </p:sp>
      <p:sp>
        <p:nvSpPr>
          <p:cNvPr id="45" name="TextBox 158">
            <a:extLst>
              <a:ext uri="{FF2B5EF4-FFF2-40B4-BE49-F238E27FC236}">
                <a16:creationId xmlns:a16="http://schemas.microsoft.com/office/drawing/2014/main" id="{5C9F392B-0AD9-08AB-EB9B-B187509D7530}"/>
              </a:ext>
            </a:extLst>
          </p:cNvPr>
          <p:cNvSpPr txBox="1"/>
          <p:nvPr/>
        </p:nvSpPr>
        <p:spPr>
          <a:xfrm>
            <a:off x="6378782" y="1447311"/>
            <a:ext cx="44435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350" b="1" dirty="0" err="1">
                <a:solidFill>
                  <a:schemeClr val="accent5"/>
                </a:solidFill>
              </a:rPr>
              <a:t>Ack</a:t>
            </a:r>
            <a:endParaRPr lang="pt-BR" sz="135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737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6324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Laboratório – Padrões de Comunicação</a:t>
            </a: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1191F7F9-B62A-DD9B-C496-2FC215E9A164}"/>
              </a:ext>
            </a:extLst>
          </p:cNvPr>
          <p:cNvSpPr txBox="1">
            <a:spLocks/>
          </p:cNvSpPr>
          <p:nvPr/>
        </p:nvSpPr>
        <p:spPr>
          <a:xfrm>
            <a:off x="4499992" y="4561842"/>
            <a:ext cx="3960440" cy="203551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400" b="1" dirty="0">
                <a:solidFill>
                  <a:srgbClr val="ED265B"/>
                </a:solidFill>
                <a:latin typeface="Gotham HTF"/>
              </a:rPr>
              <a:t>Material necessário: </a:t>
            </a:r>
          </a:p>
          <a:p>
            <a:pPr marL="300038" lvl="1" indent="0">
              <a:buFont typeface="Arial" panose="020B0604020202020204" pitchFamily="34" charset="0"/>
              <a:buNone/>
            </a:pPr>
            <a:r>
              <a:rPr lang="pt-BR" sz="1400" dirty="0">
                <a:latin typeface="Gotham HTF"/>
              </a:rPr>
              <a:t>• 2 </a:t>
            </a:r>
            <a:r>
              <a:rPr lang="pt-BR" sz="1400" dirty="0" err="1">
                <a:latin typeface="Gotham HTF"/>
              </a:rPr>
              <a:t>Arduinos</a:t>
            </a:r>
            <a:r>
              <a:rPr lang="pt-BR" sz="1400" dirty="0">
                <a:latin typeface="Gotham HTF"/>
              </a:rPr>
              <a:t>;</a:t>
            </a:r>
          </a:p>
          <a:p>
            <a:pPr marL="300038" lvl="1" indent="0">
              <a:buFont typeface="Arial" panose="020B0604020202020204" pitchFamily="34" charset="0"/>
              <a:buNone/>
            </a:pPr>
            <a:r>
              <a:rPr lang="pt-BR" sz="1400" dirty="0">
                <a:latin typeface="Gotham HTF"/>
              </a:rPr>
              <a:t>• 2 Displays LCD I2C;</a:t>
            </a:r>
          </a:p>
          <a:p>
            <a:pPr marL="300038" lvl="1" indent="0">
              <a:buFont typeface="Arial" panose="020B0604020202020204" pitchFamily="34" charset="0"/>
              <a:buNone/>
            </a:pPr>
            <a:r>
              <a:rPr lang="pt-BR" sz="1400" dirty="0">
                <a:latin typeface="Gotham HTF"/>
              </a:rPr>
              <a:t>• 3 Osciloscópios; </a:t>
            </a:r>
          </a:p>
          <a:p>
            <a:pPr marL="300038" lvl="1" indent="0">
              <a:buNone/>
            </a:pPr>
            <a:r>
              <a:rPr lang="pt-BR" sz="1400" dirty="0">
                <a:latin typeface="Gotham HTF"/>
              </a:rPr>
              <a:t>• Jumpers </a:t>
            </a:r>
            <a:r>
              <a:rPr lang="pt-BR" sz="1400" dirty="0" err="1">
                <a:latin typeface="Gotham HTF"/>
              </a:rPr>
              <a:t>cables</a:t>
            </a:r>
            <a:r>
              <a:rPr lang="pt-BR" sz="1400" dirty="0">
                <a:latin typeface="Gotham HTF"/>
              </a:rPr>
              <a:t>.</a:t>
            </a:r>
          </a:p>
        </p:txBody>
      </p:sp>
      <p:pic>
        <p:nvPicPr>
          <p:cNvPr id="10" name="Picture 4" descr="Resultado de imagem para nerd vector gif">
            <a:extLst>
              <a:ext uri="{FF2B5EF4-FFF2-40B4-BE49-F238E27FC236}">
                <a16:creationId xmlns:a16="http://schemas.microsoft.com/office/drawing/2014/main" id="{20821D97-19E9-1D89-55C2-46C9347CCB4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4587943"/>
            <a:ext cx="2298989" cy="172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676EC278-E11C-CE57-302F-F4E80D287644}"/>
              </a:ext>
            </a:extLst>
          </p:cNvPr>
          <p:cNvSpPr txBox="1"/>
          <p:nvPr/>
        </p:nvSpPr>
        <p:spPr>
          <a:xfrm>
            <a:off x="306452" y="6029887"/>
            <a:ext cx="3761492" cy="423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600" b="1" dirty="0">
                <a:solidFill>
                  <a:srgbClr val="ED145B"/>
                </a:solidFill>
                <a:latin typeface="Gotham HTF"/>
              </a:rPr>
              <a:t>Link</a:t>
            </a:r>
            <a:r>
              <a:rPr lang="pt-BR" sz="1600" dirty="0">
                <a:latin typeface="Gotham HTF"/>
              </a:rPr>
              <a:t>: </a:t>
            </a:r>
            <a:r>
              <a:rPr lang="pt-BR" sz="1600">
                <a:latin typeface="Gotham HTF"/>
                <a:hlinkClick r:id="rId3"/>
              </a:rPr>
              <a:t>Projeto 16 </a:t>
            </a:r>
            <a:r>
              <a:rPr lang="pt-BR" sz="1600" dirty="0">
                <a:latin typeface="Gotham HTF"/>
                <a:hlinkClick r:id="rId3"/>
              </a:rPr>
              <a:t>– Padrões de Comunicação</a:t>
            </a:r>
            <a:endParaRPr lang="pt-BR" sz="1600" dirty="0">
              <a:latin typeface="Gotham HTF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32DDF87-9850-32E7-430B-A391FE028282}"/>
              </a:ext>
            </a:extLst>
          </p:cNvPr>
          <p:cNvSpPr txBox="1"/>
          <p:nvPr/>
        </p:nvSpPr>
        <p:spPr>
          <a:xfrm>
            <a:off x="228600" y="1412776"/>
            <a:ext cx="4127376" cy="4204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dirty="0">
                <a:latin typeface="Gotham HTF"/>
              </a:rPr>
              <a:t>Neste laboratório, vamos explorar dois padrões de comunicação no Arduino: UART e I2C.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sz="1800" dirty="0">
                <a:latin typeface="Gotham HTF"/>
              </a:rPr>
              <a:t>Para isso vamos </a:t>
            </a:r>
            <a:r>
              <a:rPr lang="pt-BR" dirty="0">
                <a:latin typeface="Gotham HTF"/>
              </a:rPr>
              <a:t>fazer dois </a:t>
            </a:r>
            <a:r>
              <a:rPr lang="pt-BR" dirty="0" err="1">
                <a:latin typeface="Gotham HTF"/>
              </a:rPr>
              <a:t>Arduinos</a:t>
            </a:r>
            <a:r>
              <a:rPr lang="pt-BR" dirty="0">
                <a:latin typeface="Gotham HTF"/>
              </a:rPr>
              <a:t> se comunicarem via UART e mostrar as informações num display I2C</a:t>
            </a:r>
            <a:r>
              <a:rPr lang="pt-BR" sz="1800" dirty="0">
                <a:latin typeface="Gotham HTF"/>
              </a:rPr>
              <a:t>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dirty="0">
                <a:latin typeface="Gotham HTF"/>
              </a:rPr>
              <a:t>Para nos auxiliar na visualização dos protocolos, vamos usar três Osciloscópios, uma ferramenta que nos permite ver os sinais digitais</a:t>
            </a:r>
            <a:endParaRPr lang="pt-BR" sz="1800" dirty="0">
              <a:latin typeface="Gotham HTF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73A4CBF-0618-A803-AF15-6B6F69FEC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2" y="1557986"/>
            <a:ext cx="4312175" cy="232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8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Exercícios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49AF9E7-CBBA-F8E2-68A5-2AA6875C12C8}"/>
              </a:ext>
            </a:extLst>
          </p:cNvPr>
          <p:cNvSpPr txBox="1"/>
          <p:nvPr/>
        </p:nvSpPr>
        <p:spPr>
          <a:xfrm>
            <a:off x="827584" y="1950069"/>
            <a:ext cx="4127376" cy="2957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dirty="0">
                <a:latin typeface="Gotham HTF"/>
              </a:rPr>
              <a:t>Altere o projeto do laboratório para que os </a:t>
            </a:r>
            <a:r>
              <a:rPr lang="pt-BR" dirty="0" err="1">
                <a:latin typeface="Gotham HTF"/>
              </a:rPr>
              <a:t>Arduinos</a:t>
            </a:r>
            <a:r>
              <a:rPr lang="pt-BR" dirty="0">
                <a:latin typeface="Gotham HTF"/>
              </a:rPr>
              <a:t> se comuniquem via SPI.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>
              <a:latin typeface="Gotham HTF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sz="1800" dirty="0">
                <a:latin typeface="Gotham HTF"/>
              </a:rPr>
              <a:t>Pesquise a biblioteca SPI e veja os exemplos disponíveis no site do Arduino.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dirty="0">
                <a:latin typeface="Gotham HTF"/>
              </a:rPr>
              <a:t>Para auxiliar na visualização dos protocolos, use os Osciloscópios.</a:t>
            </a:r>
            <a:endParaRPr lang="pt-BR" sz="1800" dirty="0">
              <a:latin typeface="Gotham HTF"/>
            </a:endParaRPr>
          </a:p>
        </p:txBody>
      </p:sp>
      <p:pic>
        <p:nvPicPr>
          <p:cNvPr id="3" name="Picture 4" descr="Resultado de imagem para nerd vector gif">
            <a:extLst>
              <a:ext uri="{FF2B5EF4-FFF2-40B4-BE49-F238E27FC236}">
                <a16:creationId xmlns:a16="http://schemas.microsoft.com/office/drawing/2014/main" id="{A69E340B-25E8-C3CE-E14E-0AA586BE292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0" y="2060848"/>
            <a:ext cx="4067006" cy="3050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091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E188DB65-9498-C38F-6493-0EE38DB05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effectLst/>
                <a:latin typeface="Arial" panose="020B0604020202020204" pitchFamily="34" charset="0"/>
              </a:rPr>
              <a:t>Copyright © 2023 Prof. </a:t>
            </a:r>
            <a:r>
              <a:rPr lang="pt-BR" b="1" dirty="0"/>
              <a:t>Airton Y. C. </a:t>
            </a:r>
            <a:r>
              <a:rPr lang="pt-BR" b="1" dirty="0" err="1"/>
              <a:t>Toyofuku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61A5CC8-8B6C-915A-2707-2E93B7B749E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rgbClr val="1A1C1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951EF7-2A75-44A0-8045-6A6595E5FF16}" type="slidenum">
              <a:rPr lang="pt-BR" smtClean="0"/>
              <a:pPr/>
              <a:t>26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4831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632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Agenda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E74DCA7-B91A-29B6-0D22-E14E01B466E2}"/>
              </a:ext>
            </a:extLst>
          </p:cNvPr>
          <p:cNvSpPr txBox="1"/>
          <p:nvPr/>
        </p:nvSpPr>
        <p:spPr>
          <a:xfrm>
            <a:off x="539552" y="1268760"/>
            <a:ext cx="5256584" cy="4661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O que é comunicação?</a:t>
            </a:r>
          </a:p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Comunicação entre Computadores;</a:t>
            </a:r>
          </a:p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Comunicação Paralela;</a:t>
            </a:r>
          </a:p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Comunicação Serial;</a:t>
            </a:r>
          </a:p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Características da Comunicação Serial;</a:t>
            </a:r>
          </a:p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Padrão UART;</a:t>
            </a:r>
          </a:p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Padrão SPI;</a:t>
            </a:r>
          </a:p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Padrão I2C;</a:t>
            </a:r>
          </a:p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Laboratório;</a:t>
            </a:r>
          </a:p>
          <a:p>
            <a:pPr marL="285750" indent="-285750">
              <a:lnSpc>
                <a:spcPct val="150000"/>
              </a:lnSpc>
              <a:buClr>
                <a:srgbClr val="ED265B"/>
              </a:buClr>
              <a:buFont typeface="Wingdings" panose="05000000000000000000" pitchFamily="2" charset="2"/>
              <a:buChar char="Ø"/>
            </a:pPr>
            <a:r>
              <a:rPr lang="pt-BR" sz="2000" dirty="0">
                <a:latin typeface="Gotham HTF Light"/>
                <a:cs typeface="Gotham HTF Light"/>
              </a:rPr>
              <a:t>Exercícios;</a:t>
            </a:r>
          </a:p>
        </p:txBody>
      </p:sp>
      <p:pic>
        <p:nvPicPr>
          <p:cNvPr id="2" name="Google Shape;82;p18">
            <a:extLst>
              <a:ext uri="{FF2B5EF4-FFF2-40B4-BE49-F238E27FC236}">
                <a16:creationId xmlns:a16="http://schemas.microsoft.com/office/drawing/2014/main" id="{3691AC1D-3573-E7EE-BE2A-EE05192401A9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6456" y="1629200"/>
            <a:ext cx="3600000" cy="360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569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632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O que é comunicação?</a:t>
            </a:r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36BD3779-C748-DA1D-A8A4-1BB602559395}"/>
              </a:ext>
            </a:extLst>
          </p:cNvPr>
          <p:cNvGrpSpPr/>
          <p:nvPr/>
        </p:nvGrpSpPr>
        <p:grpSpPr>
          <a:xfrm>
            <a:off x="323528" y="1052736"/>
            <a:ext cx="4248472" cy="1512168"/>
            <a:chOff x="638714" y="1308295"/>
            <a:chExt cx="10971395" cy="1901011"/>
          </a:xfrm>
        </p:grpSpPr>
        <p:sp>
          <p:nvSpPr>
            <p:cNvPr id="3" name="Rectangle 78">
              <a:extLst>
                <a:ext uri="{FF2B5EF4-FFF2-40B4-BE49-F238E27FC236}">
                  <a16:creationId xmlns:a16="http://schemas.microsoft.com/office/drawing/2014/main" id="{EC2166BF-BB6E-907A-52E8-A1F30C2DB8AA}"/>
                </a:ext>
              </a:extLst>
            </p:cNvPr>
            <p:cNvSpPr/>
            <p:nvPr/>
          </p:nvSpPr>
          <p:spPr bwMode="auto"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0" rIns="0" bIns="0" rtlCol="0" anchor="ctr"/>
            <a:lstStyle/>
            <a:p>
              <a:pPr marL="0" indent="0">
                <a:buNone/>
              </a:pPr>
              <a:r>
                <a:rPr lang="pt-BR" sz="2000" b="1" dirty="0">
                  <a:solidFill>
                    <a:srgbClr val="ED145B"/>
                  </a:solidFill>
                  <a:latin typeface="Gotham HTF"/>
                </a:rPr>
                <a:t>Comunicação</a:t>
              </a: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 vem do latim (</a:t>
              </a:r>
              <a:r>
                <a:rPr lang="pt-BR" sz="2000" i="1" dirty="0" err="1">
                  <a:solidFill>
                    <a:schemeClr val="tx1"/>
                  </a:solidFill>
                  <a:latin typeface="Gotham HTF"/>
                </a:rPr>
                <a:t>Communicatio.onis</a:t>
              </a: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), que significa “</a:t>
              </a:r>
              <a:r>
                <a:rPr lang="pt-BR" sz="2000" b="1" dirty="0">
                  <a:solidFill>
                    <a:srgbClr val="ED145B"/>
                  </a:solidFill>
                  <a:latin typeface="Gotham HTF"/>
                </a:rPr>
                <a:t>ação de participar</a:t>
              </a: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”.</a:t>
              </a:r>
            </a:p>
          </p:txBody>
        </p:sp>
        <p:sp>
          <p:nvSpPr>
            <p:cNvPr id="4" name="Pentagon 26">
              <a:extLst>
                <a:ext uri="{FF2B5EF4-FFF2-40B4-BE49-F238E27FC236}">
                  <a16:creationId xmlns:a16="http://schemas.microsoft.com/office/drawing/2014/main" id="{420F1D16-F08B-29CE-DBAC-0AE2B38E0841}"/>
                </a:ext>
              </a:extLst>
            </p:cNvPr>
            <p:cNvSpPr/>
            <p:nvPr/>
          </p:nvSpPr>
          <p:spPr bwMode="auto"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grpSp>
        <p:nvGrpSpPr>
          <p:cNvPr id="8" name="Group 2">
            <a:extLst>
              <a:ext uri="{FF2B5EF4-FFF2-40B4-BE49-F238E27FC236}">
                <a16:creationId xmlns:a16="http://schemas.microsoft.com/office/drawing/2014/main" id="{79A63291-5710-532C-A62C-929947EBB89A}"/>
              </a:ext>
            </a:extLst>
          </p:cNvPr>
          <p:cNvGrpSpPr/>
          <p:nvPr/>
        </p:nvGrpSpPr>
        <p:grpSpPr>
          <a:xfrm>
            <a:off x="323528" y="2913914"/>
            <a:ext cx="4248472" cy="1512168"/>
            <a:chOff x="638714" y="1308295"/>
            <a:chExt cx="10971395" cy="1901011"/>
          </a:xfrm>
        </p:grpSpPr>
        <p:sp>
          <p:nvSpPr>
            <p:cNvPr id="10" name="Rectangle 78">
              <a:extLst>
                <a:ext uri="{FF2B5EF4-FFF2-40B4-BE49-F238E27FC236}">
                  <a16:creationId xmlns:a16="http://schemas.microsoft.com/office/drawing/2014/main" id="{0A39A42F-B639-7997-3576-E824CA06D56C}"/>
                </a:ext>
              </a:extLst>
            </p:cNvPr>
            <p:cNvSpPr/>
            <p:nvPr/>
          </p:nvSpPr>
          <p:spPr bwMode="auto"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0" rIns="0" bIns="0" rtlCol="0" anchor="ctr"/>
            <a:lstStyle/>
            <a:p>
              <a:pPr marL="0" indent="0">
                <a:buNone/>
              </a:pP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É um processo que envolve a </a:t>
              </a:r>
              <a:r>
                <a:rPr lang="pt-BR" sz="2000" b="1" dirty="0">
                  <a:solidFill>
                    <a:srgbClr val="ED145B"/>
                  </a:solidFill>
                  <a:latin typeface="Gotham HTF"/>
                </a:rPr>
                <a:t>troca</a:t>
              </a:r>
              <a:r>
                <a:rPr lang="pt-BR" sz="2000" dirty="0">
                  <a:solidFill>
                    <a:srgbClr val="ED145B"/>
                  </a:solidFill>
                  <a:latin typeface="Gotham HTF"/>
                </a:rPr>
                <a:t> </a:t>
              </a:r>
              <a:r>
                <a:rPr lang="pt-BR" sz="2000" b="1" dirty="0">
                  <a:solidFill>
                    <a:srgbClr val="ED145B"/>
                  </a:solidFill>
                  <a:latin typeface="Gotham HTF"/>
                </a:rPr>
                <a:t>de</a:t>
              </a:r>
              <a:r>
                <a:rPr lang="pt-BR" sz="2000" dirty="0">
                  <a:solidFill>
                    <a:srgbClr val="ED145B"/>
                  </a:solidFill>
                  <a:latin typeface="Gotham HTF"/>
                </a:rPr>
                <a:t> </a:t>
              </a:r>
              <a:r>
                <a:rPr lang="pt-BR" sz="2000" b="1" dirty="0">
                  <a:solidFill>
                    <a:srgbClr val="ED145B"/>
                  </a:solidFill>
                  <a:latin typeface="Gotham HTF"/>
                </a:rPr>
                <a:t>informações</a:t>
              </a: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 entre dois ou mais interlocutores por meio de </a:t>
              </a:r>
              <a:r>
                <a:rPr lang="pt-BR" sz="2000" b="1" dirty="0">
                  <a:solidFill>
                    <a:srgbClr val="ED145B"/>
                  </a:solidFill>
                  <a:latin typeface="Gotham HTF"/>
                </a:rPr>
                <a:t>signos</a:t>
              </a: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 e </a:t>
              </a:r>
              <a:r>
                <a:rPr lang="pt-BR" sz="2000" b="1" dirty="0">
                  <a:solidFill>
                    <a:srgbClr val="ED145B"/>
                  </a:solidFill>
                  <a:latin typeface="Gotham HTF"/>
                </a:rPr>
                <a:t>regras</a:t>
              </a: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 mutuamente entendíveis.</a:t>
              </a:r>
            </a:p>
          </p:txBody>
        </p:sp>
        <p:sp>
          <p:nvSpPr>
            <p:cNvPr id="11" name="Pentagon 26">
              <a:extLst>
                <a:ext uri="{FF2B5EF4-FFF2-40B4-BE49-F238E27FC236}">
                  <a16:creationId xmlns:a16="http://schemas.microsoft.com/office/drawing/2014/main" id="{4BD09217-678C-A272-C579-FF20100B7EFF}"/>
                </a:ext>
              </a:extLst>
            </p:cNvPr>
            <p:cNvSpPr/>
            <p:nvPr/>
          </p:nvSpPr>
          <p:spPr bwMode="auto"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grpSp>
        <p:nvGrpSpPr>
          <p:cNvPr id="12" name="Group 2">
            <a:extLst>
              <a:ext uri="{FF2B5EF4-FFF2-40B4-BE49-F238E27FC236}">
                <a16:creationId xmlns:a16="http://schemas.microsoft.com/office/drawing/2014/main" id="{1701F5D8-49A3-7ED4-D779-B0822C52CCBC}"/>
              </a:ext>
            </a:extLst>
          </p:cNvPr>
          <p:cNvGrpSpPr/>
          <p:nvPr/>
        </p:nvGrpSpPr>
        <p:grpSpPr>
          <a:xfrm>
            <a:off x="323528" y="4775091"/>
            <a:ext cx="4248472" cy="1512168"/>
            <a:chOff x="638714" y="1308295"/>
            <a:chExt cx="10971395" cy="1901011"/>
          </a:xfrm>
        </p:grpSpPr>
        <p:sp>
          <p:nvSpPr>
            <p:cNvPr id="13" name="Rectangle 78">
              <a:extLst>
                <a:ext uri="{FF2B5EF4-FFF2-40B4-BE49-F238E27FC236}">
                  <a16:creationId xmlns:a16="http://schemas.microsoft.com/office/drawing/2014/main" id="{965C95D8-D07D-9A7B-2A8F-D0AC03B25880}"/>
                </a:ext>
              </a:extLst>
            </p:cNvPr>
            <p:cNvSpPr/>
            <p:nvPr/>
          </p:nvSpPr>
          <p:spPr bwMode="auto"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0" rIns="0" bIns="0" rtlCol="0" anchor="ctr"/>
            <a:lstStyle/>
            <a:p>
              <a:pPr marL="0" indent="0">
                <a:buNone/>
              </a:pP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É um processo que permite </a:t>
              </a:r>
              <a:r>
                <a:rPr lang="pt-BR" sz="2000" b="1" dirty="0">
                  <a:solidFill>
                    <a:srgbClr val="ED145B"/>
                  </a:solidFill>
                  <a:latin typeface="Gotham HTF"/>
                </a:rPr>
                <a:t>criar e interpretar</a:t>
              </a:r>
              <a:r>
                <a:rPr lang="pt-BR" sz="2000" b="1" i="1" dirty="0">
                  <a:solidFill>
                    <a:srgbClr val="ED145B"/>
                  </a:solidFill>
                  <a:latin typeface="Gotham HTF"/>
                </a:rPr>
                <a:t> </a:t>
              </a:r>
              <a:r>
                <a:rPr lang="pt-BR" sz="2000" dirty="0">
                  <a:solidFill>
                    <a:schemeClr val="tx1"/>
                  </a:solidFill>
                  <a:latin typeface="Gotham HTF"/>
                </a:rPr>
                <a:t>mensagens que provocam uma resposta.</a:t>
              </a:r>
            </a:p>
          </p:txBody>
        </p:sp>
        <p:sp>
          <p:nvSpPr>
            <p:cNvPr id="14" name="Pentagon 26">
              <a:extLst>
                <a:ext uri="{FF2B5EF4-FFF2-40B4-BE49-F238E27FC236}">
                  <a16:creationId xmlns:a16="http://schemas.microsoft.com/office/drawing/2014/main" id="{107FD7F8-4F9C-357A-274D-AF5C5CA1BFCD}"/>
                </a:ext>
              </a:extLst>
            </p:cNvPr>
            <p:cNvSpPr/>
            <p:nvPr/>
          </p:nvSpPr>
          <p:spPr bwMode="auto"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rgbClr val="A5A5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CE71B7E2-94D0-9729-36B8-06732B316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230" y="1628800"/>
            <a:ext cx="3806247" cy="380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22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Comunicação entre Computadores</a:t>
            </a:r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4E2A00A8-F662-D488-E5B1-06F0306CFDD4}"/>
              </a:ext>
            </a:extLst>
          </p:cNvPr>
          <p:cNvGrpSpPr/>
          <p:nvPr/>
        </p:nvGrpSpPr>
        <p:grpSpPr>
          <a:xfrm>
            <a:off x="4716016" y="858773"/>
            <a:ext cx="4248472" cy="1512168"/>
            <a:chOff x="638714" y="1308295"/>
            <a:chExt cx="10971395" cy="1901011"/>
          </a:xfrm>
        </p:grpSpPr>
        <p:sp>
          <p:nvSpPr>
            <p:cNvPr id="3" name="Rectangle 78">
              <a:extLst>
                <a:ext uri="{FF2B5EF4-FFF2-40B4-BE49-F238E27FC236}">
                  <a16:creationId xmlns:a16="http://schemas.microsoft.com/office/drawing/2014/main" id="{86A26374-696F-9917-1B4C-1D8FED46EE2B}"/>
                </a:ext>
              </a:extLst>
            </p:cNvPr>
            <p:cNvSpPr/>
            <p:nvPr/>
          </p:nvSpPr>
          <p:spPr bwMode="auto"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0" rIns="0" bIns="0" rtlCol="0" anchor="ctr"/>
            <a:lstStyle/>
            <a:p>
              <a:pPr defTabSz="685800">
                <a:defRPr/>
              </a:pP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Processo de troca de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informações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,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dados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e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recursos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entre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dois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ou mais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computadores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através de meios de transmissão, como cabos, redes sem fio ou a internet.</a:t>
              </a:r>
            </a:p>
          </p:txBody>
        </p:sp>
        <p:sp>
          <p:nvSpPr>
            <p:cNvPr id="4" name="Pentagon 26">
              <a:extLst>
                <a:ext uri="{FF2B5EF4-FFF2-40B4-BE49-F238E27FC236}">
                  <a16:creationId xmlns:a16="http://schemas.microsoft.com/office/drawing/2014/main" id="{04FF2E94-8079-06CD-3D71-07270F883F2D}"/>
                </a:ext>
              </a:extLst>
            </p:cNvPr>
            <p:cNvSpPr/>
            <p:nvPr/>
          </p:nvSpPr>
          <p:spPr bwMode="auto"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grpSp>
        <p:nvGrpSpPr>
          <p:cNvPr id="5" name="Group 2">
            <a:extLst>
              <a:ext uri="{FF2B5EF4-FFF2-40B4-BE49-F238E27FC236}">
                <a16:creationId xmlns:a16="http://schemas.microsoft.com/office/drawing/2014/main" id="{F3659BCE-0B72-76CD-F9D0-9012C446B0DC}"/>
              </a:ext>
            </a:extLst>
          </p:cNvPr>
          <p:cNvGrpSpPr/>
          <p:nvPr/>
        </p:nvGrpSpPr>
        <p:grpSpPr>
          <a:xfrm>
            <a:off x="4716016" y="2719951"/>
            <a:ext cx="4248472" cy="1512168"/>
            <a:chOff x="638714" y="1308295"/>
            <a:chExt cx="10971395" cy="1901011"/>
          </a:xfrm>
        </p:grpSpPr>
        <p:sp>
          <p:nvSpPr>
            <p:cNvPr id="6" name="Rectangle 78">
              <a:extLst>
                <a:ext uri="{FF2B5EF4-FFF2-40B4-BE49-F238E27FC236}">
                  <a16:creationId xmlns:a16="http://schemas.microsoft.com/office/drawing/2014/main" id="{BCAF5E22-CE3C-B672-3169-F4870BC77384}"/>
                </a:ext>
              </a:extLst>
            </p:cNvPr>
            <p:cNvSpPr/>
            <p:nvPr/>
          </p:nvSpPr>
          <p:spPr bwMode="auto"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0" rIns="0" bIns="0" rtlCol="0" anchor="ctr"/>
            <a:lstStyle/>
            <a:p>
              <a:pPr defTabSz="685800">
                <a:defRPr/>
              </a:pP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Envolve a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transferência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de dados em formato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binário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, que é a representação digital dos dados, utilizando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protocolos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e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padrões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de comunicação bem estabelecidos.</a:t>
              </a:r>
            </a:p>
          </p:txBody>
        </p:sp>
        <p:sp>
          <p:nvSpPr>
            <p:cNvPr id="7" name="Pentagon 26">
              <a:extLst>
                <a:ext uri="{FF2B5EF4-FFF2-40B4-BE49-F238E27FC236}">
                  <a16:creationId xmlns:a16="http://schemas.microsoft.com/office/drawing/2014/main" id="{9FE94B09-7DE4-25ED-365E-E273026CFCB3}"/>
                </a:ext>
              </a:extLst>
            </p:cNvPr>
            <p:cNvSpPr/>
            <p:nvPr/>
          </p:nvSpPr>
          <p:spPr bwMode="auto"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grpSp>
        <p:nvGrpSpPr>
          <p:cNvPr id="8" name="Group 2">
            <a:extLst>
              <a:ext uri="{FF2B5EF4-FFF2-40B4-BE49-F238E27FC236}">
                <a16:creationId xmlns:a16="http://schemas.microsoft.com/office/drawing/2014/main" id="{5C4F5EEE-9AB5-B951-3993-4183A9B3EEB4}"/>
              </a:ext>
            </a:extLst>
          </p:cNvPr>
          <p:cNvGrpSpPr/>
          <p:nvPr/>
        </p:nvGrpSpPr>
        <p:grpSpPr>
          <a:xfrm>
            <a:off x="4716016" y="4581128"/>
            <a:ext cx="4248472" cy="1512168"/>
            <a:chOff x="638714" y="1308295"/>
            <a:chExt cx="10971395" cy="1901011"/>
          </a:xfrm>
        </p:grpSpPr>
        <p:sp>
          <p:nvSpPr>
            <p:cNvPr id="10" name="Rectangle 78">
              <a:extLst>
                <a:ext uri="{FF2B5EF4-FFF2-40B4-BE49-F238E27FC236}">
                  <a16:creationId xmlns:a16="http://schemas.microsoft.com/office/drawing/2014/main" id="{C075A42E-6B37-13D0-6CB7-A555CBAA688B}"/>
                </a:ext>
              </a:extLst>
            </p:cNvPr>
            <p:cNvSpPr/>
            <p:nvPr/>
          </p:nvSpPr>
          <p:spPr bwMode="auto"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0" rIns="0" bIns="0" rtlCol="0" anchor="ctr"/>
            <a:lstStyle/>
            <a:p>
              <a:pPr defTabSz="685800">
                <a:defRPr/>
              </a:pP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Os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protocolos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definem as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regras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e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formatos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</a:t>
              </a:r>
              <a:r>
                <a:rPr lang="pt-BR" sz="2000" b="1" dirty="0">
                  <a:solidFill>
                    <a:srgbClr val="ED265B"/>
                  </a:solidFill>
                  <a:latin typeface="Calibri" panose="020F0502020204030204"/>
                </a:rPr>
                <a:t>padronizados</a:t>
              </a:r>
              <a:r>
                <a:rPr lang="pt-BR" sz="2000" dirty="0">
                  <a:solidFill>
                    <a:schemeClr val="tx1"/>
                  </a:solidFill>
                  <a:latin typeface="Calibri" panose="020F0502020204030204"/>
                </a:rPr>
                <a:t> para que os computadores possa se entender mutuamente.</a:t>
              </a:r>
            </a:p>
          </p:txBody>
        </p:sp>
        <p:sp>
          <p:nvSpPr>
            <p:cNvPr id="11" name="Pentagon 26">
              <a:extLst>
                <a:ext uri="{FF2B5EF4-FFF2-40B4-BE49-F238E27FC236}">
                  <a16:creationId xmlns:a16="http://schemas.microsoft.com/office/drawing/2014/main" id="{F606BC14-B22F-1657-50DD-F0495420119C}"/>
                </a:ext>
              </a:extLst>
            </p:cNvPr>
            <p:cNvSpPr/>
            <p:nvPr/>
          </p:nvSpPr>
          <p:spPr bwMode="auto"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rgbClr val="A5A5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pic>
        <p:nvPicPr>
          <p:cNvPr id="19" name="Imagem 18">
            <a:extLst>
              <a:ext uri="{FF2B5EF4-FFF2-40B4-BE49-F238E27FC236}">
                <a16:creationId xmlns:a16="http://schemas.microsoft.com/office/drawing/2014/main" id="{24C54453-175F-BC17-1C85-31B81AF3CE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47350"/>
            <a:ext cx="4257369" cy="4257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95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Comunicação entre Computadores</a:t>
            </a:r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6687D236-9E55-FC13-B0F9-C1E98E7CF3E2}"/>
              </a:ext>
            </a:extLst>
          </p:cNvPr>
          <p:cNvGrpSpPr/>
          <p:nvPr/>
        </p:nvGrpSpPr>
        <p:grpSpPr>
          <a:xfrm>
            <a:off x="323528" y="908720"/>
            <a:ext cx="8228546" cy="1296144"/>
            <a:chOff x="638714" y="1308295"/>
            <a:chExt cx="10971395" cy="1901011"/>
          </a:xfrm>
        </p:grpSpPr>
        <p:sp>
          <p:nvSpPr>
            <p:cNvPr id="3" name="Rectangle 78">
              <a:extLst>
                <a:ext uri="{FF2B5EF4-FFF2-40B4-BE49-F238E27FC236}">
                  <a16:creationId xmlns:a16="http://schemas.microsoft.com/office/drawing/2014/main" id="{71973373-D84C-36BC-0917-69D74FB8ED87}"/>
                </a:ext>
              </a:extLst>
            </p:cNvPr>
            <p:cNvSpPr/>
            <p:nvPr/>
          </p:nvSpPr>
          <p:spPr bwMode="auto"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0" rIns="0" bIns="0" rtlCol="0" anchor="ctr"/>
            <a:lstStyle/>
            <a:p>
              <a:pPr marL="0" indent="0">
                <a:buNone/>
              </a:pPr>
              <a:r>
                <a:rPr lang="pt-BR" sz="2800" b="0" i="0" dirty="0">
                  <a:solidFill>
                    <a:schemeClr val="tx1"/>
                  </a:solidFill>
                  <a:effectLst/>
                  <a:latin typeface="Gotham HTF"/>
                </a:rPr>
                <a:t>Os principais elementos envolvidos na comunicação entre computadores são:</a:t>
              </a:r>
              <a:endParaRPr lang="pt-BR" sz="2800" b="1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4" name="Pentagon 26">
              <a:extLst>
                <a:ext uri="{FF2B5EF4-FFF2-40B4-BE49-F238E27FC236}">
                  <a16:creationId xmlns:a16="http://schemas.microsoft.com/office/drawing/2014/main" id="{9488CA90-20A9-7778-9A66-DD4F890C5A7B}"/>
                </a:ext>
              </a:extLst>
            </p:cNvPr>
            <p:cNvSpPr/>
            <p:nvPr/>
          </p:nvSpPr>
          <p:spPr bwMode="auto"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sp>
        <p:nvSpPr>
          <p:cNvPr id="5" name="Rectangle 2">
            <a:extLst>
              <a:ext uri="{FF2B5EF4-FFF2-40B4-BE49-F238E27FC236}">
                <a16:creationId xmlns:a16="http://schemas.microsoft.com/office/drawing/2014/main" id="{C82E086A-43A7-F9FA-0BA5-4C43136C5156}"/>
              </a:ext>
            </a:extLst>
          </p:cNvPr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4472C4"/>
                </a:solidFill>
                <a:latin typeface="Gotham HTF"/>
              </a:rPr>
              <a:t>EMISSOR</a:t>
            </a:r>
          </a:p>
          <a:p>
            <a:pPr algn="ctr" defTabSz="685800">
              <a:defRPr/>
            </a:pPr>
            <a:r>
              <a:rPr lang="pt-BR" sz="1400" dirty="0">
                <a:solidFill>
                  <a:prstClr val="black"/>
                </a:solidFill>
                <a:latin typeface="Gotham HTF"/>
              </a:rPr>
              <a:t>O computador ou dispositivo que envia os dados.</a:t>
            </a:r>
          </a:p>
        </p:txBody>
      </p:sp>
      <p:sp>
        <p:nvSpPr>
          <p:cNvPr id="6" name="Flowchart: Off-page Connector 3">
            <a:extLst>
              <a:ext uri="{FF2B5EF4-FFF2-40B4-BE49-F238E27FC236}">
                <a16:creationId xmlns:a16="http://schemas.microsoft.com/office/drawing/2014/main" id="{3A125A44-9A7F-CA49-9529-A779D1766FC5}"/>
              </a:ext>
            </a:extLst>
          </p:cNvPr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1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Rectangle : coins arrondis 12">
            <a:extLst>
              <a:ext uri="{FF2B5EF4-FFF2-40B4-BE49-F238E27FC236}">
                <a16:creationId xmlns:a16="http://schemas.microsoft.com/office/drawing/2014/main" id="{E7D4ABA7-E1A7-31F5-F641-1E0FF0500AE5}"/>
              </a:ext>
            </a:extLst>
          </p:cNvPr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DA6A4CC-AAAB-D18F-A0DA-1825F35B82C2}"/>
              </a:ext>
            </a:extLst>
          </p:cNvPr>
          <p:cNvSpPr>
            <a:spLocks/>
          </p:cNvSpPr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B0AAF507-E118-7485-589D-A29910A11E4D}"/>
              </a:ext>
            </a:extLst>
          </p:cNvPr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ED7D31"/>
                </a:solidFill>
                <a:latin typeface="Gotham HTF"/>
              </a:rPr>
              <a:t>RECEPTOR</a:t>
            </a:r>
          </a:p>
          <a:p>
            <a:pPr algn="ctr" defTabSz="685800">
              <a:defRPr/>
            </a:pPr>
            <a:r>
              <a:rPr lang="pt-BR" sz="1400" dirty="0">
                <a:solidFill>
                  <a:prstClr val="black"/>
                </a:solidFill>
                <a:latin typeface="Gotham HTF"/>
              </a:rPr>
              <a:t>O computador ou dispositivo que recebe os dados enviados pelo emissor.</a:t>
            </a: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1B62BB75-85BD-7D48-FF62-7E6C6B5F2700}"/>
              </a:ext>
            </a:extLst>
          </p:cNvPr>
          <p:cNvSpPr/>
          <p:nvPr/>
        </p:nvSpPr>
        <p:spPr>
          <a:xfrm>
            <a:off x="3713307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A5A5A5"/>
                </a:solidFill>
                <a:latin typeface="Gotham HTF"/>
              </a:rPr>
              <a:t>MEIO DE TRANSMISSÃO</a:t>
            </a:r>
          </a:p>
          <a:p>
            <a:pPr algn="ctr" defTabSz="685800">
              <a:defRPr/>
            </a:pPr>
            <a:r>
              <a:rPr lang="pt-BR" sz="1400" dirty="0">
                <a:solidFill>
                  <a:prstClr val="black"/>
                </a:solidFill>
                <a:latin typeface="Gotham HTF"/>
              </a:rPr>
              <a:t>O canal físico ou lógico que possibilita a troca de dados entre os computadores, como cabos, fibras ópticas, ondas de rádio ou luz.</a:t>
            </a: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1452A09C-4973-B340-0EC1-26E0EACA58BC}"/>
              </a:ext>
            </a:extLst>
          </p:cNvPr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DD8F31DE-A4C4-E5C3-D516-722019CBB633}"/>
              </a:ext>
            </a:extLst>
          </p:cNvPr>
          <p:cNvSpPr/>
          <p:nvPr/>
        </p:nvSpPr>
        <p:spPr>
          <a:xfrm>
            <a:off x="5325212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ED265B"/>
                </a:solidFill>
                <a:latin typeface="Gotham HTF"/>
              </a:rPr>
              <a:t>PROTOCOLOS</a:t>
            </a:r>
          </a:p>
          <a:p>
            <a:pPr algn="ctr" defTabSz="685800">
              <a:defRPr/>
            </a:pPr>
            <a:r>
              <a:rPr lang="pt-BR" sz="1400" dirty="0">
                <a:solidFill>
                  <a:prstClr val="black"/>
                </a:solidFill>
                <a:latin typeface="Gotham HTF"/>
              </a:rPr>
              <a:t>Conjunto de regras e convenções que definem como os dados serão formatados, enviados, recebidos e interpretados.</a:t>
            </a:r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693CE762-F01E-9A77-BCEC-52C3DCDBE495}"/>
              </a:ext>
            </a:extLst>
          </p:cNvPr>
          <p:cNvSpPr>
            <a:spLocks/>
          </p:cNvSpPr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AB86304B-6836-C0C8-E2D6-7A30B90EBFA4}"/>
              </a:ext>
            </a:extLst>
          </p:cNvPr>
          <p:cNvSpPr>
            <a:spLocks/>
          </p:cNvSpPr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FC8D6ECF-0D4F-8CF2-991A-46089515391B}"/>
              </a:ext>
            </a:extLst>
          </p:cNvPr>
          <p:cNvSpPr/>
          <p:nvPr/>
        </p:nvSpPr>
        <p:spPr>
          <a:xfrm>
            <a:off x="6937118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7B83EB"/>
                </a:solidFill>
                <a:latin typeface="Gotham HTF"/>
              </a:rPr>
              <a:t>ENDEREÇAMENTO</a:t>
            </a:r>
          </a:p>
          <a:p>
            <a:pPr algn="ctr" defTabSz="685800">
              <a:defRPr/>
            </a:pPr>
            <a:r>
              <a:rPr lang="pt-BR" sz="1400" dirty="0">
                <a:solidFill>
                  <a:prstClr val="black"/>
                </a:solidFill>
                <a:latin typeface="Gotham HTF"/>
              </a:rPr>
              <a:t>Cada computador possui um endereço único para identificação e direcionamento dos dados, podendo ser um endereço IP ou Mac </a:t>
            </a:r>
            <a:r>
              <a:rPr lang="pt-BR" sz="1400" dirty="0" err="1">
                <a:solidFill>
                  <a:prstClr val="black"/>
                </a:solidFill>
                <a:latin typeface="Gotham HTF"/>
              </a:rPr>
              <a:t>Address</a:t>
            </a:r>
            <a:r>
              <a:rPr lang="pt-BR" sz="1400" dirty="0">
                <a:solidFill>
                  <a:prstClr val="black"/>
                </a:solidFill>
                <a:latin typeface="Gotham HTF"/>
              </a:rPr>
              <a:t>.</a:t>
            </a:r>
          </a:p>
        </p:txBody>
      </p:sp>
      <p:sp>
        <p:nvSpPr>
          <p:cNvPr id="17" name="Flowchart: Off-page Connector 13">
            <a:extLst>
              <a:ext uri="{FF2B5EF4-FFF2-40B4-BE49-F238E27FC236}">
                <a16:creationId xmlns:a16="http://schemas.microsoft.com/office/drawing/2014/main" id="{9D9FD8DA-D818-235E-64F1-C154146DF3FB}"/>
              </a:ext>
            </a:extLst>
          </p:cNvPr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2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Flowchart: Off-page Connector 14">
            <a:extLst>
              <a:ext uri="{FF2B5EF4-FFF2-40B4-BE49-F238E27FC236}">
                <a16:creationId xmlns:a16="http://schemas.microsoft.com/office/drawing/2014/main" id="{435CF603-6F9E-33B5-2861-3BBB1B6FEC95}"/>
              </a:ext>
            </a:extLst>
          </p:cNvPr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3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Flowchart: Off-page Connector 15">
            <a:extLst>
              <a:ext uri="{FF2B5EF4-FFF2-40B4-BE49-F238E27FC236}">
                <a16:creationId xmlns:a16="http://schemas.microsoft.com/office/drawing/2014/main" id="{BF6B2C82-3AF3-C0D1-84FE-DC23ADF1958E}"/>
              </a:ext>
            </a:extLst>
          </p:cNvPr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4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Off-page Connector 16">
            <a:extLst>
              <a:ext uri="{FF2B5EF4-FFF2-40B4-BE49-F238E27FC236}">
                <a16:creationId xmlns:a16="http://schemas.microsoft.com/office/drawing/2014/main" id="{549F111D-24B9-13B1-3CEA-2A5FC85B49B9}"/>
              </a:ext>
            </a:extLst>
          </p:cNvPr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5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62773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Comunicação Paralela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0190291-CCB5-A667-11FE-880861B10C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913"/>
          <a:stretch/>
        </p:blipFill>
        <p:spPr bwMode="auto">
          <a:xfrm>
            <a:off x="35496" y="3212976"/>
            <a:ext cx="6158327" cy="307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3">
            <a:extLst>
              <a:ext uri="{FF2B5EF4-FFF2-40B4-BE49-F238E27FC236}">
                <a16:creationId xmlns:a16="http://schemas.microsoft.com/office/drawing/2014/main" id="{58BD3D22-3739-288E-EE59-DBAF77E522D5}"/>
              </a:ext>
            </a:extLst>
          </p:cNvPr>
          <p:cNvGrpSpPr/>
          <p:nvPr/>
        </p:nvGrpSpPr>
        <p:grpSpPr>
          <a:xfrm>
            <a:off x="107504" y="908720"/>
            <a:ext cx="6046100" cy="2317080"/>
            <a:chOff x="638714" y="3080501"/>
            <a:chExt cx="6755618" cy="3168353"/>
          </a:xfrm>
        </p:grpSpPr>
        <p:sp>
          <p:nvSpPr>
            <p:cNvPr id="6" name="Rectangle 66">
              <a:extLst>
                <a:ext uri="{FF2B5EF4-FFF2-40B4-BE49-F238E27FC236}">
                  <a16:creationId xmlns:a16="http://schemas.microsoft.com/office/drawing/2014/main" id="{7C59CC0A-6C0F-8FD2-FD12-0056FB0B1B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423" y="3083255"/>
              <a:ext cx="6015909" cy="316559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rIns="432000" rtlCol="0" anchor="ctr">
              <a:noAutofit/>
            </a:bodyPr>
            <a:lstStyle/>
            <a:p>
              <a:pPr marL="0" indent="0">
                <a:buNone/>
              </a:pP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Neste tipo de transmissão,  </a:t>
              </a:r>
              <a:r>
                <a:rPr lang="pt-BR" sz="2400" b="1" dirty="0">
                  <a:solidFill>
                    <a:srgbClr val="ED265B"/>
                  </a:solidFill>
                  <a:latin typeface="Gotham HTF"/>
                </a:rPr>
                <a:t>todos</a:t>
              </a: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 </a:t>
              </a:r>
              <a:r>
                <a:rPr lang="pt-BR" sz="2400" b="1" dirty="0">
                  <a:solidFill>
                    <a:srgbClr val="ED265B"/>
                  </a:solidFill>
                  <a:latin typeface="Gotham HTF"/>
                </a:rPr>
                <a:t>os</a:t>
              </a: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 </a:t>
              </a:r>
              <a:r>
                <a:rPr lang="pt-BR" sz="2400" b="1" dirty="0">
                  <a:solidFill>
                    <a:srgbClr val="ED265B"/>
                  </a:solidFill>
                  <a:latin typeface="Gotham HTF"/>
                </a:rPr>
                <a:t>bits</a:t>
              </a: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 que o dispositivo transmissor é capaz de manipular </a:t>
              </a:r>
              <a:r>
                <a:rPr lang="pt-BR" sz="2400" b="1" dirty="0">
                  <a:solidFill>
                    <a:srgbClr val="ED265B"/>
                  </a:solidFill>
                  <a:latin typeface="Gotham HTF"/>
                </a:rPr>
                <a:t>são</a:t>
              </a: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 </a:t>
              </a:r>
              <a:r>
                <a:rPr lang="pt-BR" sz="2400" b="1" dirty="0">
                  <a:solidFill>
                    <a:srgbClr val="ED265B"/>
                  </a:solidFill>
                  <a:latin typeface="Gotham HTF"/>
                </a:rPr>
                <a:t>transmitidos</a:t>
              </a: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 </a:t>
              </a:r>
              <a:r>
                <a:rPr lang="pt-BR" sz="2400" b="1" dirty="0">
                  <a:solidFill>
                    <a:srgbClr val="ED265B"/>
                  </a:solidFill>
                  <a:latin typeface="Gotham HTF"/>
                </a:rPr>
                <a:t>simultaneamente</a:t>
              </a: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 ao receptor, através de vias paralelas.</a:t>
              </a:r>
              <a:endParaRPr lang="pt-BR" sz="2400" b="1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7" name="Pentagon 19">
              <a:extLst>
                <a:ext uri="{FF2B5EF4-FFF2-40B4-BE49-F238E27FC236}">
                  <a16:creationId xmlns:a16="http://schemas.microsoft.com/office/drawing/2014/main" id="{F6E28F1D-935E-D3AC-0DC6-55705FE0BC07}"/>
                </a:ext>
              </a:extLst>
            </p:cNvPr>
            <p:cNvSpPr/>
            <p:nvPr/>
          </p:nvSpPr>
          <p:spPr bwMode="auto"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5A1DAE5-52B6-D815-EE29-418F241BF043}"/>
              </a:ext>
            </a:extLst>
          </p:cNvPr>
          <p:cNvSpPr txBox="1"/>
          <p:nvPr/>
        </p:nvSpPr>
        <p:spPr>
          <a:xfrm>
            <a:off x="35496" y="6228020"/>
            <a:ext cx="604609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" dirty="0"/>
              <a:t>Fonte: https://upload.wikimedia.org/wikipedia/commons/thumb/3/3d/Serial_vs._parallel_transmission.svg/1280px-Serial_vs._parallel_transmission.svg.png</a:t>
            </a:r>
          </a:p>
        </p:txBody>
      </p:sp>
      <p:pic>
        <p:nvPicPr>
          <p:cNvPr id="1030" name="Picture 6" descr="Parallel Interface Printer Cable">
            <a:extLst>
              <a:ext uri="{FF2B5EF4-FFF2-40B4-BE49-F238E27FC236}">
                <a16:creationId xmlns:a16="http://schemas.microsoft.com/office/drawing/2014/main" id="{99AA4272-976B-2EAC-2466-30062B928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263" y="90872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ndefined">
            <a:extLst>
              <a:ext uri="{FF2B5EF4-FFF2-40B4-BE49-F238E27FC236}">
                <a16:creationId xmlns:a16="http://schemas.microsoft.com/office/drawing/2014/main" id="{2A548173-B83A-9A2A-1081-67D6443F0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3384376"/>
            <a:ext cx="3328559" cy="299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182F26DE-4C27-47AD-94B8-609456FFED11}"/>
              </a:ext>
            </a:extLst>
          </p:cNvPr>
          <p:cNvSpPr txBox="1"/>
          <p:nvPr/>
        </p:nvSpPr>
        <p:spPr>
          <a:xfrm>
            <a:off x="6432593" y="6181853"/>
            <a:ext cx="181181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" dirty="0"/>
              <a:t>Fonte: https://en.wikipedia.org/wiki/Parallel_port#/media/File:Parallel_port_pinouts.svg</a:t>
            </a:r>
          </a:p>
        </p:txBody>
      </p:sp>
    </p:spTree>
    <p:extLst>
      <p:ext uri="{BB962C8B-B14F-4D97-AF65-F5344CB8AC3E}">
        <p14:creationId xmlns:p14="http://schemas.microsoft.com/office/powerpoint/2010/main" val="161708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Comunicação Serial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F95E610F-4125-738A-E05D-974FF8923C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087"/>
          <a:stretch/>
        </p:blipFill>
        <p:spPr bwMode="auto">
          <a:xfrm>
            <a:off x="107504" y="3573016"/>
            <a:ext cx="4905690" cy="191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5D711E44-C0D7-A1FB-A56F-2FBCB736A5A5}"/>
              </a:ext>
            </a:extLst>
          </p:cNvPr>
          <p:cNvGrpSpPr/>
          <p:nvPr/>
        </p:nvGrpSpPr>
        <p:grpSpPr>
          <a:xfrm>
            <a:off x="96764" y="906706"/>
            <a:ext cx="6046100" cy="2317080"/>
            <a:chOff x="638714" y="3080501"/>
            <a:chExt cx="6755618" cy="3168353"/>
          </a:xfrm>
        </p:grpSpPr>
        <p:sp>
          <p:nvSpPr>
            <p:cNvPr id="4" name="Rectangle 66">
              <a:extLst>
                <a:ext uri="{FF2B5EF4-FFF2-40B4-BE49-F238E27FC236}">
                  <a16:creationId xmlns:a16="http://schemas.microsoft.com/office/drawing/2014/main" id="{ECFF3629-87EC-E129-2949-3AEBB1C14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423" y="3083255"/>
              <a:ext cx="6015909" cy="316559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rIns="432000" rtlCol="0" anchor="ctr">
              <a:noAutofit/>
            </a:bodyPr>
            <a:lstStyle/>
            <a:p>
              <a:pPr marL="0" indent="0">
                <a:buNone/>
              </a:pP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Este tipo de transmissão é caracterizado por </a:t>
              </a:r>
              <a:r>
                <a:rPr lang="pt-BR" sz="2400" b="1" dirty="0">
                  <a:solidFill>
                    <a:srgbClr val="ED265B"/>
                  </a:solidFill>
                  <a:latin typeface="Gotham HTF"/>
                </a:rPr>
                <a:t>enviar</a:t>
              </a: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 </a:t>
              </a:r>
              <a:r>
                <a:rPr lang="pt-BR" sz="2400" b="1" dirty="0">
                  <a:solidFill>
                    <a:srgbClr val="ED265B"/>
                  </a:solidFill>
                  <a:latin typeface="Gotham HTF"/>
                </a:rPr>
                <a:t>um bit por vez</a:t>
              </a:r>
              <a:r>
                <a:rPr lang="pt-BR" sz="2400" dirty="0">
                  <a:solidFill>
                    <a:schemeClr val="tx1"/>
                  </a:solidFill>
                  <a:latin typeface="Gotham HTF"/>
                </a:rPr>
                <a:t>, sequencialmente, num canal de comunicação ou barramento.</a:t>
              </a:r>
            </a:p>
          </p:txBody>
        </p:sp>
        <p:sp>
          <p:nvSpPr>
            <p:cNvPr id="5" name="Pentagon 19">
              <a:extLst>
                <a:ext uri="{FF2B5EF4-FFF2-40B4-BE49-F238E27FC236}">
                  <a16:creationId xmlns:a16="http://schemas.microsoft.com/office/drawing/2014/main" id="{F7CC5E60-D60E-9AEE-98AC-FADF7A2E2EA6}"/>
                </a:ext>
              </a:extLst>
            </p:cNvPr>
            <p:cNvSpPr/>
            <p:nvPr/>
          </p:nvSpPr>
          <p:spPr bwMode="auto"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C4743302-D57D-D55C-E4CA-5D1702A3DF3E}"/>
              </a:ext>
            </a:extLst>
          </p:cNvPr>
          <p:cNvSpPr txBox="1"/>
          <p:nvPr/>
        </p:nvSpPr>
        <p:spPr>
          <a:xfrm>
            <a:off x="107504" y="5489848"/>
            <a:ext cx="485412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" dirty="0"/>
              <a:t>Fonte: https://upload.wikimedia.org/wikipedia/commons/thumb/3/3d/Serial_vs._parallel_transmission.svg/1280px-Serial_vs._parallel_transmission.svg.png</a:t>
            </a:r>
          </a:p>
        </p:txBody>
      </p:sp>
      <p:pic>
        <p:nvPicPr>
          <p:cNvPr id="3076" name="Picture 4" descr="StarTech. com Cabo de modem nulo serial DB9 RS232 3 m F/M - Cabo de modem  nulo - DB-9 (M) para DB-9 (F) - 3 m - SCNM9FM Cinza | Amazon.com.br">
            <a:extLst>
              <a:ext uri="{FF2B5EF4-FFF2-40B4-BE49-F238E27FC236}">
                <a16:creationId xmlns:a16="http://schemas.microsoft.com/office/drawing/2014/main" id="{8150C846-7C99-D6F5-E3BE-20A17413E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3876" y="1553780"/>
            <a:ext cx="2699792" cy="167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O que é a porta serial RS232 DB9 | Pinagem RS232">
            <a:extLst>
              <a:ext uri="{FF2B5EF4-FFF2-40B4-BE49-F238E27FC236}">
                <a16:creationId xmlns:a16="http://schemas.microsoft.com/office/drawing/2014/main" id="{F2225172-356A-339C-19B2-602998D8B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670" y="3573016"/>
            <a:ext cx="2617998" cy="2527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7F1933A0-6684-E074-F5A2-EA2E18EEB613}"/>
              </a:ext>
            </a:extLst>
          </p:cNvPr>
          <p:cNvSpPr txBox="1"/>
          <p:nvPr/>
        </p:nvSpPr>
        <p:spPr>
          <a:xfrm>
            <a:off x="6153719" y="5997679"/>
            <a:ext cx="299028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" dirty="0"/>
              <a:t>Fonte: https://www.eltima.com/article/9-pin-serial-port.html</a:t>
            </a:r>
          </a:p>
        </p:txBody>
      </p:sp>
    </p:spTree>
    <p:extLst>
      <p:ext uri="{BB962C8B-B14F-4D97-AF65-F5344CB8AC3E}">
        <p14:creationId xmlns:p14="http://schemas.microsoft.com/office/powerpoint/2010/main" val="3754798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>
            <a:extLst>
              <a:ext uri="{FF2B5EF4-FFF2-40B4-BE49-F238E27FC236}">
                <a16:creationId xmlns:a16="http://schemas.microsoft.com/office/drawing/2014/main" id="{225765AD-71F7-DC36-6CE8-E9873BEE1F3F}"/>
              </a:ext>
            </a:extLst>
          </p:cNvPr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Gotham HTF" pitchFamily="50" charset="0"/>
                <a:cs typeface="Gotham HTF Light"/>
              </a:rPr>
              <a:t>Características da Comunicação Serial</a:t>
            </a:r>
          </a:p>
        </p:txBody>
      </p:sp>
      <p:grpSp>
        <p:nvGrpSpPr>
          <p:cNvPr id="11" name="Group 3">
            <a:extLst>
              <a:ext uri="{FF2B5EF4-FFF2-40B4-BE49-F238E27FC236}">
                <a16:creationId xmlns:a16="http://schemas.microsoft.com/office/drawing/2014/main" id="{79032D98-7FF3-7C6F-DF97-272246CFAE80}"/>
              </a:ext>
            </a:extLst>
          </p:cNvPr>
          <p:cNvGrpSpPr/>
          <p:nvPr/>
        </p:nvGrpSpPr>
        <p:grpSpPr>
          <a:xfrm>
            <a:off x="323528" y="1412775"/>
            <a:ext cx="8496944" cy="936105"/>
            <a:chOff x="638714" y="3080501"/>
            <a:chExt cx="12272827" cy="3165599"/>
          </a:xfrm>
        </p:grpSpPr>
        <p:sp>
          <p:nvSpPr>
            <p:cNvPr id="12" name="Rectangle 66">
              <a:extLst>
                <a:ext uri="{FF2B5EF4-FFF2-40B4-BE49-F238E27FC236}">
                  <a16:creationId xmlns:a16="http://schemas.microsoft.com/office/drawing/2014/main" id="{781177A1-146D-5F98-FACD-41A2D8651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rIns="432000" rtlCol="0" anchor="ctr">
              <a:noAutofit/>
            </a:bodyPr>
            <a:lstStyle/>
            <a:p>
              <a:pPr marL="0" indent="0">
                <a:buNone/>
              </a:pPr>
              <a:r>
                <a:rPr lang="pt-BR" sz="2800" b="1" i="0" dirty="0">
                  <a:solidFill>
                    <a:schemeClr val="tx1"/>
                  </a:solidFill>
                  <a:effectLst/>
                  <a:latin typeface="Gotham HTF"/>
                </a:rPr>
                <a:t>Taxa de Comunicação</a:t>
              </a:r>
              <a:endParaRPr lang="pt-BR" sz="2800" b="1" dirty="0">
                <a:solidFill>
                  <a:schemeClr val="tx1"/>
                </a:solidFill>
                <a:latin typeface="Gotham HTF"/>
              </a:endParaRPr>
            </a:p>
          </p:txBody>
        </p:sp>
        <p:sp>
          <p:nvSpPr>
            <p:cNvPr id="13" name="Pentagon 19">
              <a:extLst>
                <a:ext uri="{FF2B5EF4-FFF2-40B4-BE49-F238E27FC236}">
                  <a16:creationId xmlns:a16="http://schemas.microsoft.com/office/drawing/2014/main" id="{982D4928-3054-B4AE-258D-A53341EBBA60}"/>
                </a:ext>
              </a:extLst>
            </p:cNvPr>
            <p:cNvSpPr/>
            <p:nvPr/>
          </p:nvSpPr>
          <p:spPr bwMode="auto"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pt-BR" sz="1900" b="1" kern="0" dirty="0">
                <a:solidFill>
                  <a:schemeClr val="tx1"/>
                </a:solidFill>
                <a:latin typeface="Gotham HTF"/>
              </a:endParaRPr>
            </a:p>
          </p:txBody>
        </p:sp>
      </p:grpSp>
      <p:sp>
        <p:nvSpPr>
          <p:cNvPr id="14" name="Rectangle 2">
            <a:extLst>
              <a:ext uri="{FF2B5EF4-FFF2-40B4-BE49-F238E27FC236}">
                <a16:creationId xmlns:a16="http://schemas.microsoft.com/office/drawing/2014/main" id="{E6B6AC4E-2654-633F-B516-DFE85CF428D8}"/>
              </a:ext>
            </a:extLst>
          </p:cNvPr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4472C4"/>
                </a:solidFill>
                <a:latin typeface="Gotham HTF"/>
              </a:rPr>
              <a:t>Representa a velocidade da comunicação</a:t>
            </a:r>
          </a:p>
        </p:txBody>
      </p:sp>
      <p:sp>
        <p:nvSpPr>
          <p:cNvPr id="15" name="Flowchart: Off-page Connector 3">
            <a:extLst>
              <a:ext uri="{FF2B5EF4-FFF2-40B4-BE49-F238E27FC236}">
                <a16:creationId xmlns:a16="http://schemas.microsoft.com/office/drawing/2014/main" id="{6C99A323-6934-48FC-6767-682437A249B5}"/>
              </a:ext>
            </a:extLst>
          </p:cNvPr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1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 : coins arrondis 12">
            <a:extLst>
              <a:ext uri="{FF2B5EF4-FFF2-40B4-BE49-F238E27FC236}">
                <a16:creationId xmlns:a16="http://schemas.microsoft.com/office/drawing/2014/main" id="{2D002D16-0496-9104-322B-F50A64E75461}"/>
              </a:ext>
            </a:extLst>
          </p:cNvPr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D2BADA20-11EA-B645-E6D9-E47627317E75}"/>
              </a:ext>
            </a:extLst>
          </p:cNvPr>
          <p:cNvSpPr>
            <a:spLocks/>
          </p:cNvSpPr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74DFCC02-1753-5667-1A9D-A50327C14E2F}"/>
              </a:ext>
            </a:extLst>
          </p:cNvPr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ED7D31"/>
                </a:solidFill>
                <a:latin typeface="Gotham HTF"/>
              </a:rPr>
              <a:t>Medida em bps (bits por segundo)</a:t>
            </a:r>
          </a:p>
        </p:txBody>
      </p:sp>
      <p:sp>
        <p:nvSpPr>
          <p:cNvPr id="19" name="Rectangle 7">
            <a:extLst>
              <a:ext uri="{FF2B5EF4-FFF2-40B4-BE49-F238E27FC236}">
                <a16:creationId xmlns:a16="http://schemas.microsoft.com/office/drawing/2014/main" id="{5F9FDA8B-246F-161E-D12E-4521CD2814EB}"/>
              </a:ext>
            </a:extLst>
          </p:cNvPr>
          <p:cNvSpPr/>
          <p:nvPr/>
        </p:nvSpPr>
        <p:spPr>
          <a:xfrm>
            <a:off x="3713307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A5A5A5"/>
                </a:solidFill>
                <a:latin typeface="Gotham HTF"/>
              </a:rPr>
              <a:t>Em comunicações síncronas é chamado de </a:t>
            </a:r>
            <a:r>
              <a:rPr lang="pt-BR" sz="1400" b="1" dirty="0" err="1">
                <a:solidFill>
                  <a:srgbClr val="A5A5A5"/>
                </a:solidFill>
                <a:latin typeface="Gotham HTF"/>
              </a:rPr>
              <a:t>clock</a:t>
            </a:r>
            <a:endParaRPr lang="pt-BR" sz="1400" b="1" dirty="0">
              <a:solidFill>
                <a:srgbClr val="A5A5A5"/>
              </a:solidFill>
              <a:latin typeface="Gotham HTF"/>
            </a:endParaRP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9522DD31-3FAA-62BF-1947-38B9EEA06C0C}"/>
              </a:ext>
            </a:extLst>
          </p:cNvPr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7501DFE2-D938-B7BE-F606-E5D05819354F}"/>
              </a:ext>
            </a:extLst>
          </p:cNvPr>
          <p:cNvSpPr/>
          <p:nvPr/>
        </p:nvSpPr>
        <p:spPr>
          <a:xfrm>
            <a:off x="5325212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ED145B"/>
                </a:solidFill>
                <a:latin typeface="Gotham HTF"/>
              </a:rPr>
              <a:t>Em comunicações assíncronas é chamada de </a:t>
            </a:r>
            <a:r>
              <a:rPr lang="pt-BR" sz="1400" b="1" dirty="0" err="1">
                <a:solidFill>
                  <a:srgbClr val="ED145B"/>
                </a:solidFill>
                <a:latin typeface="Gotham HTF"/>
              </a:rPr>
              <a:t>Baud</a:t>
            </a:r>
            <a:r>
              <a:rPr lang="pt-BR" sz="1400" b="1" dirty="0">
                <a:solidFill>
                  <a:srgbClr val="ED145B"/>
                </a:solidFill>
                <a:latin typeface="Gotham HTF"/>
              </a:rPr>
              <a:t> Rate</a:t>
            </a: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9401FB82-6822-663F-22D4-73FAE0C941F6}"/>
              </a:ext>
            </a:extLst>
          </p:cNvPr>
          <p:cNvSpPr>
            <a:spLocks/>
          </p:cNvSpPr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866B4BC9-9782-52E3-29B2-69EDEBD3B109}"/>
              </a:ext>
            </a:extLst>
          </p:cNvPr>
          <p:cNvSpPr>
            <a:spLocks/>
          </p:cNvSpPr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pt-BR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70CA1CBB-39A5-7060-CE07-0488E5B8D1E8}"/>
              </a:ext>
            </a:extLst>
          </p:cNvPr>
          <p:cNvSpPr/>
          <p:nvPr/>
        </p:nvSpPr>
        <p:spPr>
          <a:xfrm>
            <a:off x="6937118" y="3818828"/>
            <a:ext cx="1395175" cy="2634508"/>
          </a:xfrm>
          <a:prstGeom prst="rect">
            <a:avLst/>
          </a:prstGeom>
          <a:solidFill>
            <a:srgbClr val="D9D9D9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pt-BR" sz="1400" b="1" dirty="0">
                <a:solidFill>
                  <a:srgbClr val="7B83EB"/>
                </a:solidFill>
                <a:latin typeface="Gotham HTF"/>
              </a:rPr>
              <a:t>Os dispositivos devem estar configurados com a mesma taxa de comunicação</a:t>
            </a:r>
          </a:p>
        </p:txBody>
      </p:sp>
      <p:sp>
        <p:nvSpPr>
          <p:cNvPr id="25" name="Flowchart: Off-page Connector 13">
            <a:extLst>
              <a:ext uri="{FF2B5EF4-FFF2-40B4-BE49-F238E27FC236}">
                <a16:creationId xmlns:a16="http://schemas.microsoft.com/office/drawing/2014/main" id="{7DC8D49F-8398-7F6B-729C-BF6ADFA4332C}"/>
              </a:ext>
            </a:extLst>
          </p:cNvPr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2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lowchart: Off-page Connector 14">
            <a:extLst>
              <a:ext uri="{FF2B5EF4-FFF2-40B4-BE49-F238E27FC236}">
                <a16:creationId xmlns:a16="http://schemas.microsoft.com/office/drawing/2014/main" id="{62121E2F-45F3-48A0-A681-ED73CE2E1486}"/>
              </a:ext>
            </a:extLst>
          </p:cNvPr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3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Flowchart: Off-page Connector 15">
            <a:extLst>
              <a:ext uri="{FF2B5EF4-FFF2-40B4-BE49-F238E27FC236}">
                <a16:creationId xmlns:a16="http://schemas.microsoft.com/office/drawing/2014/main" id="{320AAB88-93D5-CB85-CE8B-58DB96224E2E}"/>
              </a:ext>
            </a:extLst>
          </p:cNvPr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>
                <a:solidFill>
                  <a:prstClr val="white"/>
                </a:solidFill>
                <a:latin typeface="Calibri" panose="020F0502020204030204"/>
              </a:rPr>
              <a:t>4</a:t>
            </a:r>
            <a:endParaRPr lang="pt-BR" sz="3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Flowchart: Off-page Connector 16">
            <a:extLst>
              <a:ext uri="{FF2B5EF4-FFF2-40B4-BE49-F238E27FC236}">
                <a16:creationId xmlns:a16="http://schemas.microsoft.com/office/drawing/2014/main" id="{98D2075B-6AF9-9674-8988-E512C37381A4}"/>
              </a:ext>
            </a:extLst>
          </p:cNvPr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pt-BR" sz="3600" dirty="0">
                <a:solidFill>
                  <a:prstClr val="white"/>
                </a:solidFill>
                <a:latin typeface="Calibri" panose="020F0502020204030204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7814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8507</TotalTime>
  <Words>2499</Words>
  <Application>Microsoft Office PowerPoint</Application>
  <PresentationFormat>Apresentação na tela (4:3)</PresentationFormat>
  <Paragraphs>332</Paragraphs>
  <Slides>26</Slides>
  <Notes>23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26</vt:i4>
      </vt:variant>
    </vt:vector>
  </HeadingPairs>
  <TitlesOfParts>
    <vt:vector size="37" baseType="lpstr">
      <vt:lpstr>Arial</vt:lpstr>
      <vt:lpstr>Calibri</vt:lpstr>
      <vt:lpstr>Calibri Light</vt:lpstr>
      <vt:lpstr>Gotham HTF</vt:lpstr>
      <vt:lpstr>Gotham HTF Light</vt:lpstr>
      <vt:lpstr>Gotham HTF Medium</vt:lpstr>
      <vt:lpstr>Red Hat Display</vt:lpstr>
      <vt:lpstr>Times New Roman</vt:lpstr>
      <vt:lpstr>Wingdings</vt:lpstr>
      <vt:lpstr>Personalizar design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Copyright © 2023 Prof. Airton Y. C. Toyofuku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Paula</dc:creator>
  <cp:lastModifiedBy>Airton</cp:lastModifiedBy>
  <cp:revision>505</cp:revision>
  <dcterms:created xsi:type="dcterms:W3CDTF">2018-08-18T04:32:45Z</dcterms:created>
  <dcterms:modified xsi:type="dcterms:W3CDTF">2023-08-14T13:47:21Z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da0a2f-b917-4d51-b0d0-d418a10c8b23_Enabled">
    <vt:lpwstr>True</vt:lpwstr>
  </property>
  <property fmtid="{D5CDD505-2E9C-101B-9397-08002B2CF9AE}" pid="3" name="MSIP_Label_1ada0a2f-b917-4d51-b0d0-d418a10c8b23_SiteId">
    <vt:lpwstr>12a3af23-a769-4654-847f-958f3d479f4a</vt:lpwstr>
  </property>
  <property fmtid="{D5CDD505-2E9C-101B-9397-08002B2CF9AE}" pid="4" name="MSIP_Label_1ada0a2f-b917-4d51-b0d0-d418a10c8b23_Owner">
    <vt:lpwstr>Rafael.Ronqui@BR.nestle.com</vt:lpwstr>
  </property>
  <property fmtid="{D5CDD505-2E9C-101B-9397-08002B2CF9AE}" pid="5" name="MSIP_Label_1ada0a2f-b917-4d51-b0d0-d418a10c8b23_SetDate">
    <vt:lpwstr>2019-02-19T12:24:28.6978643Z</vt:lpwstr>
  </property>
  <property fmtid="{D5CDD505-2E9C-101B-9397-08002B2CF9AE}" pid="6" name="MSIP_Label_1ada0a2f-b917-4d51-b0d0-d418a10c8b23_Name">
    <vt:lpwstr>General Use</vt:lpwstr>
  </property>
  <property fmtid="{D5CDD505-2E9C-101B-9397-08002B2CF9AE}" pid="7" name="MSIP_Label_1ada0a2f-b917-4d51-b0d0-d418a10c8b23_Application">
    <vt:lpwstr>Microsoft Azure Information Protection</vt:lpwstr>
  </property>
  <property fmtid="{D5CDD505-2E9C-101B-9397-08002B2CF9AE}" pid="8" name="MSIP_Label_1ada0a2f-b917-4d51-b0d0-d418a10c8b23_Extended_MSFT_Method">
    <vt:lpwstr>Automatic</vt:lpwstr>
  </property>
  <property fmtid="{D5CDD505-2E9C-101B-9397-08002B2CF9AE}" pid="9" name="Sensitivity">
    <vt:lpwstr>General Use</vt:lpwstr>
  </property>
</Properties>
</file>

<file path=docProps/thumbnail.jpeg>
</file>